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8" r:id="rId3"/>
    <p:sldId id="293" r:id="rId4"/>
    <p:sldId id="302" r:id="rId5"/>
    <p:sldId id="294" r:id="rId6"/>
    <p:sldId id="295" r:id="rId7"/>
    <p:sldId id="300" r:id="rId8"/>
    <p:sldId id="288" r:id="rId9"/>
    <p:sldId id="297" r:id="rId10"/>
    <p:sldId id="298" r:id="rId11"/>
    <p:sldId id="303" r:id="rId12"/>
    <p:sldId id="304" r:id="rId13"/>
    <p:sldId id="292" r:id="rId14"/>
    <p:sldId id="280" r:id="rId15"/>
  </p:sldIdLst>
  <p:sldSz cx="9144000" cy="6858000" type="screen4x3"/>
  <p:notesSz cx="9232900" cy="6934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590"/>
    <a:srgbClr val="FFB3B5"/>
    <a:srgbClr val="FF97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110" y="-84"/>
      </p:cViewPr>
      <p:guideLst>
        <p:guide orient="horz" pos="2160"/>
        <p:guide orient="horz" pos="3190"/>
        <p:guide pos="389"/>
        <p:guide pos="2880"/>
        <p:guide pos="5381"/>
        <p:guide pos="8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798" y="-108"/>
      </p:cViewPr>
      <p:guideLst>
        <p:guide orient="horz" pos="2184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0923" cy="3467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842" y="0"/>
            <a:ext cx="4000923" cy="346710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>
              <a:defRPr sz="1200"/>
            </a:lvl1pPr>
          </a:lstStyle>
          <a:p>
            <a:fld id="{BB8D8010-3BE1-4EF8-B9E4-B35BBEF10EE0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586287"/>
            <a:ext cx="4000923" cy="3467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9842" y="6586287"/>
            <a:ext cx="4000923" cy="346710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>
              <a:defRPr sz="1200"/>
            </a:lvl1pPr>
          </a:lstStyle>
          <a:p>
            <a:fld id="{EAE5A52C-C32D-48EB-A3DA-F7976B270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5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9225" y="0"/>
            <a:ext cx="4002088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4FA4F-0CC9-49FB-983B-CC6502BD4D50}" type="datetimeFigureOut">
              <a:rPr lang="en-GB" smtClean="0"/>
              <a:pPr/>
              <a:t>28/10/2010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520700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294063"/>
            <a:ext cx="7385050" cy="311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86538"/>
            <a:ext cx="40005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9225" y="6586538"/>
            <a:ext cx="4002088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F3151-F0C7-4E4D-9284-F9527190C5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6F05-91DC-461D-B045-9822E3D8A9DE}" type="datetimeFigureOut">
              <a:rPr lang="en-US" smtClean="0"/>
              <a:pPr/>
              <a:t>10/28/2010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0CA84-0C10-464B-A2A9-4ACCBD464C7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3429001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17538" y="405216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rebuchet MS"/>
                <a:ea typeface="AppleGothic"/>
                <a:cs typeface="Trebuchet MS"/>
              </a:rPr>
              <a:t>Grids and Clouds - Humanities Research</a:t>
            </a:r>
            <a:endParaRPr lang="en-GB" sz="36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790" y="5373842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rebuchet MS"/>
                <a:cs typeface="Trebuchet MS"/>
              </a:rPr>
              <a:t>Peter </a:t>
            </a:r>
            <a:r>
              <a:rPr lang="en-US" sz="1600" dirty="0" err="1" smtClean="0">
                <a:latin typeface="Trebuchet MS"/>
                <a:cs typeface="Trebuchet MS"/>
              </a:rPr>
              <a:t>Wittenburg</a:t>
            </a:r>
            <a:r>
              <a:rPr lang="en-US" sz="1600" dirty="0" smtClean="0">
                <a:latin typeface="Trebuchet MS"/>
                <a:cs typeface="Trebuchet MS"/>
              </a:rPr>
              <a:t>, </a:t>
            </a:r>
            <a:r>
              <a:rPr lang="en-US" sz="1600" dirty="0" err="1" smtClean="0">
                <a:latin typeface="Trebuchet MS"/>
                <a:cs typeface="Trebuchet MS"/>
              </a:rPr>
              <a:t>Daan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 err="1" smtClean="0">
                <a:latin typeface="Trebuchet MS"/>
                <a:cs typeface="Trebuchet MS"/>
              </a:rPr>
              <a:t>Broeder</a:t>
            </a:r>
            <a:endParaRPr lang="en-US" sz="1600" dirty="0" smtClean="0">
              <a:latin typeface="Trebuchet MS"/>
              <a:cs typeface="Trebuchet MS"/>
            </a:endParaRPr>
          </a:p>
          <a:p>
            <a:pPr algn="ctr"/>
            <a:r>
              <a:rPr lang="en-US" sz="1600" dirty="0" smtClean="0">
                <a:latin typeface="Trebuchet MS"/>
                <a:cs typeface="Trebuchet MS"/>
              </a:rPr>
              <a:t>The Language Archive – Max Planck Institute for Psycholinguistics</a:t>
            </a:r>
          </a:p>
          <a:p>
            <a:pPr algn="ctr"/>
            <a:r>
              <a:rPr lang="en-US" sz="1600" dirty="0" smtClean="0">
                <a:latin typeface="Trebuchet MS"/>
                <a:cs typeface="Trebuchet MS"/>
              </a:rPr>
              <a:t>Nijmegen, The Netherlands </a:t>
            </a:r>
          </a:p>
          <a:p>
            <a:pPr algn="ctr"/>
            <a:endParaRPr lang="en-US" sz="1600" dirty="0" smtClean="0">
              <a:latin typeface="Trebuchet MS"/>
              <a:cs typeface="Trebuchet MS"/>
            </a:endParaRPr>
          </a:p>
          <a:p>
            <a:pPr algn="ctr"/>
            <a:r>
              <a:rPr lang="en-US" sz="1600" dirty="0" smtClean="0">
                <a:latin typeface="Trebuchet MS"/>
                <a:cs typeface="Trebuchet MS"/>
              </a:rPr>
              <a:t>(thanks to Dirk </a:t>
            </a:r>
            <a:r>
              <a:rPr lang="en-US" sz="1600" dirty="0" err="1" smtClean="0">
                <a:latin typeface="Trebuchet MS"/>
                <a:cs typeface="Trebuchet MS"/>
              </a:rPr>
              <a:t>Roorda</a:t>
            </a:r>
            <a:r>
              <a:rPr lang="en-US" sz="1600" dirty="0" smtClean="0">
                <a:latin typeface="Trebuchet MS"/>
                <a:cs typeface="Trebuchet MS"/>
              </a:rPr>
              <a:t> as a great source of inspiration)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115407" y="355562"/>
            <a:ext cx="1595657" cy="879958"/>
          </a:xfrm>
          <a:prstGeom prst="rect">
            <a:avLst/>
          </a:prstGeom>
        </p:spPr>
      </p:pic>
      <p:pic>
        <p:nvPicPr>
          <p:cNvPr id="9" name="Bild 8" descr="TLA02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3181717" y="469987"/>
            <a:ext cx="2613696" cy="2568108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61743" y="-36561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9172" y="-40940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about procedures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388626" cy="5170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Physics at the source of the Grid and sure a couple of excellent ideas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was seen as the blueprint to solve many IT problems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great hype for young and old IT-</a:t>
            </a:r>
            <a:r>
              <a:rPr lang="en-US" sz="2000" dirty="0" err="1" smtClean="0">
                <a:latin typeface="Trebuchet MS"/>
                <a:cs typeface="Trebuchet MS"/>
              </a:rPr>
              <a:t>ers</a:t>
            </a:r>
            <a:r>
              <a:rPr lang="en-US" sz="2000" dirty="0" smtClean="0">
                <a:latin typeface="Trebuchet MS"/>
                <a:cs typeface="Trebuchet MS"/>
              </a:rPr>
              <a:t> + lots of funds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Grid was in - not using Grid and you were out 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at a certain moment the usual circle is in place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issue of legitimating ongoing investments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hunting for use cases "show me your use case - we'll solve it"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when do we understand: it's not about use cases and some IT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it's about getting a discipline ahead </a:t>
            </a:r>
          </a:p>
          <a:p>
            <a:pPr lvl="2"/>
            <a:r>
              <a:rPr lang="en-US" sz="2000" dirty="0" smtClean="0">
                <a:latin typeface="Trebuchet MS"/>
                <a:cs typeface="Trebuchet MS"/>
              </a:rPr>
              <a:t>   (effort, trust, culture, efficiency, etc)</a:t>
            </a:r>
          </a:p>
          <a:p>
            <a:pPr lvl="2"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two track approach not bad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top-down IT based suggestions - may become hampering factor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bottom-up driven developments - re-inventing, naive, etc.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good: both deliver educated experts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they will design the next wave of solutions </a:t>
            </a:r>
          </a:p>
          <a:p>
            <a:pPr lvl="2"/>
            <a:r>
              <a:rPr lang="en-US" sz="2000" dirty="0" smtClean="0">
                <a:latin typeface="Trebuchet MS"/>
                <a:cs typeface="Trebuchet MS"/>
              </a:rPr>
              <a:t>       but only if sensitivity is not lost 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relevant questions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388626" cy="45550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what can Grid/Cloud solve for humanities?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sure these technologies will be used if robust, simple enough, etc.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who cares at the end - it's the service that counts?  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what does it cost?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humanities departments don't have large budgets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humanities departments don't have large IT staff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in principle: Cloud sounds to be cheaper 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are there strange side effects?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yes - Cloud associated with commercial offers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if I store data - who owns the data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if I store data - where is it copied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if I store data - how long can I access it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is </a:t>
            </a:r>
            <a:r>
              <a:rPr lang="en-US" sz="2000" dirty="0" err="1" smtClean="0">
                <a:latin typeface="Trebuchet MS"/>
                <a:cs typeface="Trebuchet MS"/>
              </a:rPr>
              <a:t>AMAZOOGLE</a:t>
            </a:r>
            <a:r>
              <a:rPr lang="en-US" sz="2000" dirty="0" smtClean="0">
                <a:latin typeface="Trebuchet MS"/>
                <a:cs typeface="Trebuchet MS"/>
              </a:rPr>
              <a:t> for data what the </a:t>
            </a:r>
            <a:r>
              <a:rPr lang="en-US" sz="2000" dirty="0" err="1" smtClean="0">
                <a:latin typeface="Trebuchet MS"/>
                <a:cs typeface="Trebuchet MS"/>
              </a:rPr>
              <a:t>Elseviers</a:t>
            </a:r>
            <a:r>
              <a:rPr lang="en-US" sz="2000" dirty="0" smtClean="0">
                <a:latin typeface="Trebuchet MS"/>
                <a:cs typeface="Trebuchet MS"/>
              </a:rPr>
              <a:t> are for publications?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but Cloud does not have to be commercial 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conclusions 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388626" cy="30777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Trebuchet MS"/>
                <a:cs typeface="Trebuchet MS"/>
              </a:rPr>
              <a:t>do I have some conclusions?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 lvl="1"/>
            <a:r>
              <a:rPr lang="en-US" sz="2000" dirty="0" smtClean="0">
                <a:latin typeface="Trebuchet MS"/>
                <a:cs typeface="Trebuchet MS"/>
              </a:rPr>
              <a:t>not really</a:t>
            </a:r>
          </a:p>
          <a:p>
            <a:pPr lvl="1"/>
            <a:endParaRPr lang="en-US" sz="2000" dirty="0" smtClean="0">
              <a:latin typeface="Trebuchet MS"/>
              <a:cs typeface="Trebuchet MS"/>
            </a:endParaRPr>
          </a:p>
          <a:p>
            <a:pPr lvl="1"/>
            <a:endParaRPr lang="en-US" sz="2000" dirty="0" smtClean="0">
              <a:latin typeface="Trebuchet MS"/>
              <a:cs typeface="Trebuchet MS"/>
            </a:endParaRPr>
          </a:p>
          <a:p>
            <a:pPr lvl="1"/>
            <a:r>
              <a:rPr lang="en-US" sz="2000" dirty="0" smtClean="0">
                <a:latin typeface="Trebuchet MS"/>
                <a:cs typeface="Trebuchet MS"/>
              </a:rPr>
              <a:t>perhaps one inspired by Steve's talk</a:t>
            </a:r>
          </a:p>
          <a:p>
            <a:pPr lvl="1"/>
            <a:endParaRPr lang="en-US" sz="2000" dirty="0" smtClean="0">
              <a:latin typeface="Trebuchet MS"/>
              <a:cs typeface="Trebuchet MS"/>
            </a:endParaRPr>
          </a:p>
          <a:p>
            <a:pPr lvl="1"/>
            <a:r>
              <a:rPr lang="en-US" sz="2000" dirty="0" smtClean="0">
                <a:latin typeface="Trebuchet MS"/>
                <a:cs typeface="Trebuchet MS"/>
              </a:rPr>
              <a:t>"do we know how to make optimal use of all the knowledge </a:t>
            </a:r>
          </a:p>
          <a:p>
            <a:pPr lvl="1"/>
            <a:r>
              <a:rPr lang="en-US" sz="2000" dirty="0" smtClean="0">
                <a:latin typeface="Trebuchet MS"/>
                <a:cs typeface="Trebuchet MS"/>
              </a:rPr>
              <a:t>collected in a decade of Grid development?"</a:t>
            </a:r>
          </a:p>
          <a:p>
            <a:pPr lvl="1"/>
            <a:r>
              <a:rPr lang="en-US" sz="2000" dirty="0" smtClean="0">
                <a:latin typeface="Trebuchet MS"/>
                <a:cs typeface="Trebuchet MS"/>
              </a:rPr>
              <a:t>should think about it - but it costs so much time and energy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End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134681" y="3620264"/>
            <a:ext cx="462500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457200" indent="-457200"/>
            <a:r>
              <a:rPr lang="en-US" sz="2800" dirty="0" smtClean="0">
                <a:latin typeface="Trebuchet MS"/>
                <a:cs typeface="Trebuchet MS"/>
              </a:rPr>
              <a:t>Thanks for your attention.</a:t>
            </a:r>
          </a:p>
        </p:txBody>
      </p:sp>
      <p:pic>
        <p:nvPicPr>
          <p:cNvPr id="9" name="Bild 8" descr="TLA02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650552" y="2206022"/>
            <a:ext cx="3179326" cy="31238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Are we alone with concerns?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Untitled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2545" y="1046984"/>
            <a:ext cx="5792799" cy="57845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656148">
            <a:off x="1631189" y="2288244"/>
            <a:ext cx="6121332" cy="907941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HLEG</a:t>
            </a:r>
            <a:r>
              <a:rPr lang="en-US" sz="2800" b="1" dirty="0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 20 years strategy for Europe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focusing on data </a:t>
            </a:r>
            <a:endParaRPr lang="en-GB" sz="2800" b="1" dirty="0">
              <a:solidFill>
                <a:srgbClr val="FF0000"/>
              </a:solidFill>
              <a:latin typeface="Trebuchet MS"/>
              <a:ea typeface="AppleGothic"/>
              <a:cs typeface="Trebuchet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generic terms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069" y="1281258"/>
            <a:ext cx="4134679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grids can be esthetic, but ...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a regular structure with lots of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cross-over points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predictable, solid, efficient,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straight, etc.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seems to be invention of human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mind or?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ideal for technology 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817165" y="1281258"/>
            <a:ext cx="4326835" cy="21544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clouds can be beautiful, but ...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not transparent, unpredictable,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"fishy", etc.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rather amorphous structure, rather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opaque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seems to be invention of nature or?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not ideal for technology </a:t>
            </a:r>
          </a:p>
        </p:txBody>
      </p:sp>
      <p:sp>
        <p:nvSpPr>
          <p:cNvPr id="9" name="Cloud 8"/>
          <p:cNvSpPr/>
          <p:nvPr/>
        </p:nvSpPr>
        <p:spPr>
          <a:xfrm>
            <a:off x="4863547" y="4041911"/>
            <a:ext cx="3750365" cy="266368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-125893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507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178907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331307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83707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636107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8507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9408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0932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2456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3980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15504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7028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18552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20076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2160091" y="5267732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1017099" y="41247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1017099" y="42771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1017099" y="44295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1017099" y="45819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1017099" y="47343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1017099" y="48867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1017099" y="50391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10800000">
            <a:off x="1017099" y="51915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1017099" y="5343940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>
            <a:off x="1017099" y="54963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>
            <a:off x="1017099" y="56487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0800000">
            <a:off x="1017099" y="58011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0800000">
            <a:off x="1017099" y="59535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0800000">
            <a:off x="1017099" y="61059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0800000">
            <a:off x="1017099" y="62583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1017099" y="6410724"/>
            <a:ext cx="2398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IT branding of terms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354144"/>
            <a:ext cx="8189843" cy="46166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Grid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emerged from research domain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scalability by "distribution"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distributed (unlimited) computing on heterogeneous nodes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easy job distribution incl. a solution for data exchange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Trebuchet MS"/>
                <a:cs typeface="Trebuchet MS"/>
              </a:rPr>
              <a:t> integrating different legal entities 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world-wide investments for many years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investigation of computational methodologies (-&gt; semantic Grid)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software stack: </a:t>
            </a:r>
            <a:r>
              <a:rPr lang="en-US" sz="2000" dirty="0" err="1" smtClean="0">
                <a:latin typeface="Trebuchet MS"/>
                <a:cs typeface="Trebuchet MS"/>
              </a:rPr>
              <a:t>GTK</a:t>
            </a:r>
            <a:r>
              <a:rPr lang="en-US" sz="2000" dirty="0" smtClean="0">
                <a:latin typeface="Trebuchet MS"/>
                <a:cs typeface="Trebuchet MS"/>
              </a:rPr>
              <a:t>, </a:t>
            </a:r>
            <a:r>
              <a:rPr lang="en-US" sz="2000" dirty="0" err="1" smtClean="0">
                <a:latin typeface="Trebuchet MS"/>
                <a:cs typeface="Trebuchet MS"/>
              </a:rPr>
              <a:t>gLite</a:t>
            </a:r>
            <a:r>
              <a:rPr lang="en-US" sz="2000" dirty="0" smtClean="0">
                <a:latin typeface="Trebuchet MS"/>
                <a:cs typeface="Trebuchet MS"/>
              </a:rPr>
              <a:t>, </a:t>
            </a:r>
            <a:r>
              <a:rPr lang="en-US" sz="2000" dirty="0" err="1" smtClean="0">
                <a:latin typeface="Trebuchet MS"/>
                <a:cs typeface="Trebuchet MS"/>
              </a:rPr>
              <a:t>UNICORE</a:t>
            </a:r>
            <a:r>
              <a:rPr lang="en-US" sz="2000" dirty="0" smtClean="0">
                <a:latin typeface="Trebuchet MS"/>
                <a:cs typeface="Trebuchet MS"/>
              </a:rPr>
              <a:t>, ARC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commitment to open source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Trebuchet MS"/>
                <a:cs typeface="Trebuchet MS"/>
              </a:rPr>
              <a:t> huge base on expert knowledge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62002" y="472873"/>
            <a:ext cx="2716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latin typeface="Trebuchet MS"/>
                <a:cs typeface="Trebuchet MS"/>
              </a:rPr>
              <a:t>TLA</a:t>
            </a:r>
            <a:endParaRPr lang="en-US" sz="1000" dirty="0" smtClean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IT branding of terms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354144"/>
            <a:ext cx="8189843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Cloud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emerged from business with clear goal to make money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scalability by "concentration"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big compute and storage fabric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one entry point with invisible internal structure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Trebuchet MS"/>
                <a:cs typeface="Trebuchet MS"/>
              </a:rPr>
              <a:t> one legal entity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thus Grid is not a very interesting approach for industry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software stack: Amazon, MS, Google, etc </a:t>
            </a:r>
          </a:p>
          <a:p>
            <a:pPr lvl="1"/>
            <a:endParaRPr lang="en-US" sz="2000" dirty="0" smtClean="0">
              <a:solidFill>
                <a:schemeClr val="tx2"/>
              </a:solidFill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Trebuchet MS"/>
                <a:cs typeface="Trebuchet MS"/>
              </a:rPr>
              <a:t> simple to use offers (incl. easy </a:t>
            </a:r>
            <a:r>
              <a:rPr lang="en-US" sz="2000" dirty="0" err="1" smtClean="0">
                <a:solidFill>
                  <a:schemeClr val="tx2"/>
                </a:solidFill>
                <a:latin typeface="Trebuchet MS"/>
                <a:cs typeface="Trebuchet MS"/>
              </a:rPr>
              <a:t>sw</a:t>
            </a:r>
            <a:r>
              <a:rPr lang="en-US" sz="2000" dirty="0" smtClean="0">
                <a:solidFill>
                  <a:schemeClr val="tx2"/>
                </a:solidFill>
                <a:latin typeface="Trebuchet MS"/>
                <a:cs typeface="Trebuchet MS"/>
              </a:rPr>
              <a:t> test and deployment) 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762002" y="472873"/>
            <a:ext cx="27166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latin typeface="Trebuchet MS"/>
                <a:cs typeface="Trebuchet MS"/>
              </a:rPr>
              <a:t>TLA</a:t>
            </a:r>
            <a:endParaRPr lang="en-US" sz="1000" dirty="0" smtClean="0">
              <a:latin typeface="Trebuchet MS"/>
              <a:cs typeface="Trebuchet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Where is the humanities researcher?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388626" cy="43704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humanities is moving towards </a:t>
            </a:r>
            <a:r>
              <a:rPr lang="en-US" sz="2000" dirty="0" err="1" smtClean="0">
                <a:latin typeface="Trebuchet MS"/>
                <a:cs typeface="Trebuchet MS"/>
              </a:rPr>
              <a:t>eHumanities</a:t>
            </a:r>
            <a:r>
              <a:rPr lang="en-US" sz="2000" dirty="0" smtClean="0">
                <a:latin typeface="Trebuchet MS"/>
                <a:cs typeface="Trebuchet MS"/>
              </a:rPr>
              <a:t> - so phase of changes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actually humanities researchers are interested in easy-to-use and 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persistent services and some of their characteristics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are we really interested in motor types of cars?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humanities research characteristics (some)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highly unpredictable (lack the regularity as for </a:t>
            </a:r>
            <a:r>
              <a:rPr lang="en-US" sz="2000" dirty="0" err="1" smtClean="0">
                <a:latin typeface="Trebuchet MS"/>
                <a:cs typeface="Trebuchet MS"/>
              </a:rPr>
              <a:t>HEP</a:t>
            </a:r>
            <a:r>
              <a:rPr lang="en-US" sz="2000" dirty="0" smtClean="0">
                <a:latin typeface="Trebuchet MS"/>
                <a:cs typeface="Trebuchet MS"/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in general small projects accessing scattered resources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sustainable data - not just for 10 years - it's about human history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increasingly data oriented (but not </a:t>
            </a:r>
            <a:r>
              <a:rPr lang="en-US" sz="2000" dirty="0" err="1" smtClean="0">
                <a:latin typeface="Trebuchet MS"/>
                <a:cs typeface="Trebuchet MS"/>
              </a:rPr>
              <a:t>EXA</a:t>
            </a:r>
            <a:r>
              <a:rPr lang="en-US" sz="2000" dirty="0" smtClean="0">
                <a:latin typeface="Trebuchet MS"/>
                <a:cs typeface="Trebuchet MS"/>
              </a:rPr>
              <a:t>-Bytes, but complexity)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mostly small data - linked by semantics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highly service oriented in a distributed setting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must be very simple to use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must be inexpensive (who is ready to pay 75 developers)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humanities characteristics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189843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 smtClean="0">
                <a:latin typeface="Trebuchet MS"/>
                <a:cs typeface="Trebuchet MS"/>
              </a:rPr>
              <a:t>what is (not) relevant</a:t>
            </a:r>
          </a:p>
          <a:p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sharing is still a hard problem - sometimes for good reasons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there is a different relation to his/her data - sometimes possessive 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"secondary" data is result of research efforts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there is often a lot of </a:t>
            </a:r>
            <a:r>
              <a:rPr lang="en-US" sz="2000" dirty="0" err="1" smtClean="0">
                <a:latin typeface="Trebuchet MS"/>
                <a:cs typeface="Trebuchet MS"/>
              </a:rPr>
              <a:t>IPR</a:t>
            </a:r>
            <a:r>
              <a:rPr lang="en-US" sz="2000" dirty="0" smtClean="0">
                <a:latin typeface="Trebuchet MS"/>
                <a:cs typeface="Trebuchet MS"/>
              </a:rPr>
              <a:t> involved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need to remain sensitive 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mixed manual + automatic annotation - the latter often being small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so many corrections and interventions needed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do we know how to automatically handle semantics - still a huge gap 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virtual collections are important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how to find resources in a scattered landscape 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Teraflop computing in general not an issue yet (mind simulation?)</a:t>
            </a: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common needs - </a:t>
            </a:r>
            <a:r>
              <a:rPr lang="en-US" sz="2800" b="1" dirty="0" err="1" smtClean="0">
                <a:latin typeface="Trebuchet MS"/>
                <a:ea typeface="AppleGothic"/>
                <a:cs typeface="Trebuchet MS"/>
              </a:rPr>
              <a:t>DARIAH</a:t>
            </a:r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/</a:t>
            </a:r>
            <a:r>
              <a:rPr lang="en-US" sz="2800" b="1" dirty="0" err="1" smtClean="0">
                <a:latin typeface="Trebuchet MS"/>
                <a:ea typeface="AppleGothic"/>
                <a:cs typeface="Trebuchet MS"/>
              </a:rPr>
              <a:t>CLARIN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189843" cy="4001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data archiving and </a:t>
            </a:r>
            <a:r>
              <a:rPr lang="en-US" sz="2000" dirty="0" err="1" smtClean="0">
                <a:latin typeface="Trebuchet MS"/>
                <a:cs typeface="Trebuchet MS"/>
              </a:rPr>
              <a:t>curation</a:t>
            </a:r>
            <a:r>
              <a:rPr lang="en-US" sz="2000" dirty="0" smtClean="0">
                <a:latin typeface="Trebuchet MS"/>
                <a:cs typeface="Trebuchet MS"/>
              </a:rPr>
              <a:t>, i.e. integrity, authenticity, visibility,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accessibility, interpretability, etc.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fine grained authentication and authorization based on trust and </a:t>
            </a:r>
          </a:p>
          <a:p>
            <a:r>
              <a:rPr lang="en-US" sz="2000" dirty="0" smtClean="0">
                <a:latin typeface="Trebuchet MS"/>
                <a:cs typeface="Trebuchet MS"/>
              </a:rPr>
              <a:t>   simple mechanisms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single identity guaranteed by home institution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single sign one - how else efficient operation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web services operating in scattered landscape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with rich services for different media and data types 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offering various knowledge types  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better availability and use of advanced tools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smart indexing and content access in addition to metadata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who will be involved?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46922" y="6025153"/>
            <a:ext cx="7156173" cy="78483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Shared Responsibility as future solution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Can we omit the middle layer (centers, </a:t>
            </a:r>
            <a:r>
              <a:rPr lang="en-US" sz="2400" b="1" dirty="0" err="1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VCC</a:t>
            </a:r>
            <a:r>
              <a:rPr lang="en-US" sz="2400" b="1" dirty="0" smtClean="0">
                <a:solidFill>
                  <a:srgbClr val="FF0000"/>
                </a:solidFill>
                <a:latin typeface="Trebuchet MS"/>
                <a:ea typeface="AppleGothic"/>
                <a:cs typeface="Trebuchet MS"/>
              </a:rPr>
              <a:t>)?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173476" y="2341538"/>
            <a:ext cx="719138" cy="24177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597214" y="1554138"/>
            <a:ext cx="1911350" cy="7556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</a:rPr>
              <a:t>Data generators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08564" y="1554138"/>
            <a:ext cx="1911350" cy="75565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/>
              <a:t>Users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41664" y="4798988"/>
            <a:ext cx="3822700" cy="7556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Common Data Services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2262376" y="2354238"/>
            <a:ext cx="541338" cy="8874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0" name="Down Arrow 19"/>
          <p:cNvSpPr/>
          <p:nvPr/>
        </p:nvSpPr>
        <p:spPr>
          <a:xfrm rot="10800000">
            <a:off x="4084826" y="2341538"/>
            <a:ext cx="833438" cy="24003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641664" y="3270226"/>
            <a:ext cx="3822700" cy="755650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Community Support Services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113606" y="1140098"/>
            <a:ext cx="660595" cy="4711700"/>
          </a:xfrm>
          <a:prstGeom prst="roundRect">
            <a:avLst/>
          </a:prstGeom>
          <a:solidFill>
            <a:srgbClr val="FFC000">
              <a:alpha val="5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</a:rPr>
              <a:t>Data Curation</a:t>
            </a:r>
          </a:p>
        </p:txBody>
      </p:sp>
      <p:sp>
        <p:nvSpPr>
          <p:cNvPr id="23" name="Rectangular Callout 22"/>
          <p:cNvSpPr/>
          <p:nvPr/>
        </p:nvSpPr>
        <p:spPr>
          <a:xfrm>
            <a:off x="5819964" y="1554138"/>
            <a:ext cx="2809875" cy="755650"/>
          </a:xfrm>
          <a:prstGeom prst="wedgeRectCallout">
            <a:avLst>
              <a:gd name="adj1" fmla="val -73168"/>
              <a:gd name="adj2" fmla="val -1425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User functionalities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Data capture &amp; transfer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Virtual Research Environments</a:t>
            </a:r>
          </a:p>
        </p:txBody>
      </p:sp>
      <p:sp>
        <p:nvSpPr>
          <p:cNvPr id="24" name="Rectangular Callout 23"/>
          <p:cNvSpPr/>
          <p:nvPr/>
        </p:nvSpPr>
        <p:spPr>
          <a:xfrm>
            <a:off x="5864414" y="3065438"/>
            <a:ext cx="2708275" cy="1104900"/>
          </a:xfrm>
          <a:prstGeom prst="wedgeRectCallout">
            <a:avLst>
              <a:gd name="adj1" fmla="val -80873"/>
              <a:gd name="adj2" fmla="val -1249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Data discovery &amp; navigation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Workflow generation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Annotation, Interpretability </a:t>
            </a:r>
          </a:p>
        </p:txBody>
      </p:sp>
      <p:sp>
        <p:nvSpPr>
          <p:cNvPr id="25" name="Rectangular Callout 24"/>
          <p:cNvSpPr/>
          <p:nvPr/>
        </p:nvSpPr>
        <p:spPr>
          <a:xfrm>
            <a:off x="5908864" y="4710088"/>
            <a:ext cx="2667000" cy="1022350"/>
          </a:xfrm>
          <a:prstGeom prst="wedgeRectCallout">
            <a:avLst>
              <a:gd name="adj1" fmla="val -77075"/>
              <a:gd name="adj2" fmla="val -1425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Safe &amp; persistent storage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schemeClr val="bg1"/>
                </a:solidFill>
              </a:rPr>
              <a:t>Identifiers, Authenticity, Workflow execution, Mining 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73546" y="1140098"/>
            <a:ext cx="660595" cy="4711700"/>
          </a:xfrm>
          <a:prstGeom prst="roundRect">
            <a:avLst/>
          </a:prstGeom>
          <a:solidFill>
            <a:schemeClr val="accent5">
              <a:lumMod val="40000"/>
              <a:lumOff val="60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tx1"/>
                </a:solidFill>
              </a:rPr>
              <a:t>Trust</a:t>
            </a:r>
          </a:p>
        </p:txBody>
      </p:sp>
      <p:sp>
        <p:nvSpPr>
          <p:cNvPr id="27" name="Down Arrow 26"/>
          <p:cNvSpPr/>
          <p:nvPr/>
        </p:nvSpPr>
        <p:spPr>
          <a:xfrm rot="10800000">
            <a:off x="4253101" y="4051276"/>
            <a:ext cx="495300" cy="69056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5850932" y="2497541"/>
            <a:ext cx="2799100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CLARIN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DARIAH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DOBES</a:t>
            </a:r>
            <a:r>
              <a:rPr lang="en-US" dirty="0" smtClean="0">
                <a:solidFill>
                  <a:schemeClr val="bg1"/>
                </a:solidFill>
              </a:rPr>
              <a:t> etc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5277725" y="2674961"/>
            <a:ext cx="532263" cy="573206"/>
          </a:xfrm>
          <a:custGeom>
            <a:avLst/>
            <a:gdLst>
              <a:gd name="connsiteX0" fmla="*/ 532263 w 532263"/>
              <a:gd name="connsiteY0" fmla="*/ 0 h 573206"/>
              <a:gd name="connsiteX1" fmla="*/ 0 w 532263"/>
              <a:gd name="connsiteY1" fmla="*/ 573206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263" h="573206">
                <a:moveTo>
                  <a:pt x="532263" y="0"/>
                </a:moveTo>
                <a:lnTo>
                  <a:pt x="0" y="573206"/>
                </a:lnTo>
              </a:path>
            </a:pathLst>
          </a:custGeom>
          <a:ln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894150" y="4246729"/>
            <a:ext cx="1713482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e-Infrastructure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5277727" y="4424149"/>
            <a:ext cx="575480" cy="366215"/>
          </a:xfrm>
          <a:custGeom>
            <a:avLst/>
            <a:gdLst>
              <a:gd name="connsiteX0" fmla="*/ 532263 w 532263"/>
              <a:gd name="connsiteY0" fmla="*/ 0 h 573206"/>
              <a:gd name="connsiteX1" fmla="*/ 0 w 532263"/>
              <a:gd name="connsiteY1" fmla="*/ 573206 h 57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2263" h="573206">
                <a:moveTo>
                  <a:pt x="532263" y="0"/>
                </a:moveTo>
                <a:lnTo>
                  <a:pt x="0" y="573206"/>
                </a:lnTo>
              </a:path>
            </a:pathLst>
          </a:custGeom>
          <a:ln>
            <a:solidFill>
              <a:srgbClr val="C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 flipV="1">
            <a:off x="0" y="-4"/>
            <a:ext cx="9144000" cy="1071364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306513" y="336960"/>
            <a:ext cx="7235825" cy="47705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r>
              <a:rPr lang="en-US" sz="2800" b="1" dirty="0" smtClean="0">
                <a:latin typeface="Trebuchet MS"/>
                <a:ea typeface="AppleGothic"/>
                <a:cs typeface="Trebuchet MS"/>
              </a:rPr>
              <a:t>did Grid/Cloud take up in humanities?</a:t>
            </a:r>
            <a:endParaRPr lang="en-GB" sz="2800" b="1" dirty="0">
              <a:latin typeface="Trebuchet MS"/>
              <a:ea typeface="AppleGothic"/>
              <a:cs typeface="Trebuchet M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374" y="1460160"/>
            <a:ext cx="8189843" cy="45550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given all the characteristics is it surprising that 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Grid not "yet" practical in </a:t>
            </a:r>
            <a:r>
              <a:rPr lang="en-US" sz="2000" dirty="0" err="1" smtClean="0">
                <a:latin typeface="Trebuchet MS"/>
                <a:cs typeface="Trebuchet MS"/>
              </a:rPr>
              <a:t>SSH</a:t>
            </a:r>
            <a:r>
              <a:rPr lang="en-US" sz="2000" dirty="0" smtClean="0">
                <a:latin typeface="Trebuchet MS"/>
                <a:cs typeface="Trebuchet MS"/>
              </a:rPr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humanities are mostly "out of scope" for the Grid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humanities even don't know that they are using Clouds </a:t>
            </a:r>
          </a:p>
          <a:p>
            <a:pPr lvl="1"/>
            <a:r>
              <a:rPr lang="en-US" sz="2000" dirty="0" smtClean="0">
                <a:latin typeface="Trebuchet MS"/>
                <a:cs typeface="Trebuchet MS"/>
              </a:rPr>
              <a:t>   (one could say that this is positive)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need to be fair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Grid/Cloud never claimed to solve many of the essential problems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there are projects of course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</a:t>
            </a:r>
            <a:r>
              <a:rPr lang="en-US" sz="2000" dirty="0" err="1" smtClean="0">
                <a:latin typeface="Trebuchet MS"/>
                <a:cs typeface="Trebuchet MS"/>
              </a:rPr>
              <a:t>TextGrid</a:t>
            </a:r>
            <a:r>
              <a:rPr lang="en-US" sz="2000" dirty="0" smtClean="0">
                <a:latin typeface="Trebuchet MS"/>
                <a:cs typeface="Trebuchet MS"/>
              </a:rPr>
              <a:t> in D is a very good example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very interesting framework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Grid mainly used for data store and not computation aspect 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>
                <a:latin typeface="Trebuchet MS"/>
                <a:cs typeface="Trebuchet MS"/>
              </a:rPr>
              <a:t> many well-trained young people (hope some will stay in Hum)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Trebuchet MS"/>
              <a:cs typeface="Trebuchet MS"/>
            </a:endParaRPr>
          </a:p>
        </p:txBody>
      </p:sp>
      <p:pic>
        <p:nvPicPr>
          <p:cNvPr id="13" name="Bild 12" descr="LOG2_4C.EPS"/>
          <p:cNvPicPr>
            <a:picLocks noChangeAspect="1"/>
          </p:cNvPicPr>
          <p:nvPr/>
        </p:nvPicPr>
        <p:blipFill>
          <a:blip r:embed="rId2" cstate="print">
            <a:alphaModFix/>
            <a:lum bright="100000" contrast="-100000"/>
          </a:blip>
          <a:stretch>
            <a:fillRect/>
          </a:stretch>
        </p:blipFill>
        <p:spPr>
          <a:xfrm>
            <a:off x="7607256" y="243242"/>
            <a:ext cx="1155646" cy="637305"/>
          </a:xfrm>
          <a:prstGeom prst="rect">
            <a:avLst/>
          </a:prstGeom>
        </p:spPr>
      </p:pic>
      <p:sp>
        <p:nvSpPr>
          <p:cNvPr id="14" name="Rectangle 7"/>
          <p:cNvSpPr/>
          <p:nvPr/>
        </p:nvSpPr>
        <p:spPr>
          <a:xfrm flipV="1">
            <a:off x="116833" y="-3"/>
            <a:ext cx="72000" cy="6858001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Bild 1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538" y="267565"/>
            <a:ext cx="522898" cy="5094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1186</Words>
  <Application>Microsoft Office PowerPoint</Application>
  <PresentationFormat>On-screen Show (4:3)</PresentationFormat>
  <Paragraphs>185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pewi</dc:creator>
  <cp:lastModifiedBy>MilenaP</cp:lastModifiedBy>
  <cp:revision>78</cp:revision>
  <dcterms:created xsi:type="dcterms:W3CDTF">2010-10-21T11:12:59Z</dcterms:created>
  <dcterms:modified xsi:type="dcterms:W3CDTF">2010-10-28T11:52:17Z</dcterms:modified>
</cp:coreProperties>
</file>