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1"/>
  </p:notesMasterIdLst>
  <p:handoutMasterIdLst>
    <p:handoutMasterId r:id="rId32"/>
  </p:handoutMasterIdLst>
  <p:sldIdLst>
    <p:sldId id="311" r:id="rId2"/>
    <p:sldId id="261" r:id="rId3"/>
    <p:sldId id="260" r:id="rId4"/>
    <p:sldId id="271" r:id="rId5"/>
    <p:sldId id="273" r:id="rId6"/>
    <p:sldId id="274" r:id="rId7"/>
    <p:sldId id="275" r:id="rId8"/>
    <p:sldId id="276" r:id="rId9"/>
    <p:sldId id="268" r:id="rId10"/>
    <p:sldId id="280" r:id="rId11"/>
    <p:sldId id="298" r:id="rId12"/>
    <p:sldId id="281" r:id="rId13"/>
    <p:sldId id="282" r:id="rId14"/>
    <p:sldId id="283" r:id="rId15"/>
    <p:sldId id="304" r:id="rId16"/>
    <p:sldId id="305" r:id="rId17"/>
    <p:sldId id="306" r:id="rId18"/>
    <p:sldId id="307" r:id="rId19"/>
    <p:sldId id="308" r:id="rId20"/>
    <p:sldId id="309" r:id="rId21"/>
    <p:sldId id="310" r:id="rId22"/>
    <p:sldId id="291" r:id="rId23"/>
    <p:sldId id="292" r:id="rId24"/>
    <p:sldId id="293" r:id="rId25"/>
    <p:sldId id="294" r:id="rId26"/>
    <p:sldId id="303" r:id="rId27"/>
    <p:sldId id="296" r:id="rId28"/>
    <p:sldId id="300" r:id="rId29"/>
    <p:sldId id="3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672"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AE8EA0-5EAC-304F-A317-99E91852F1DA}" type="datetimeFigureOut">
              <a:rPr lang="en-US" smtClean="0"/>
              <a:pPr/>
              <a:t>10/21/10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FF5FA1-2011-7445-9A5F-3C1C8A3945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328BE-2C15-904E-BFBF-E5E56477E25C}" type="datetimeFigureOut">
              <a:rPr lang="en-US" smtClean="0"/>
              <a:pPr/>
              <a:t>10/21/10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4CA2F-BAC8-A34D-AABB-A307D5C258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European Synchrotron</a:t>
            </a:r>
            <a:r>
              <a:rPr lang="en-US" baseline="0" dirty="0" smtClean="0"/>
              <a:t> </a:t>
            </a:r>
            <a:r>
              <a:rPr lang="en-US" baseline="0" smtClean="0"/>
              <a:t>Radiation Facility</a:t>
            </a:r>
            <a:endParaRPr lang="en-US" dirty="0"/>
          </a:p>
        </p:txBody>
      </p:sp>
      <p:sp>
        <p:nvSpPr>
          <p:cNvPr id="4" name="Slide Number Placeholder 3"/>
          <p:cNvSpPr>
            <a:spLocks noGrp="1"/>
          </p:cNvSpPr>
          <p:nvPr>
            <p:ph type="sldNum" sz="quarter" idx="10"/>
          </p:nvPr>
        </p:nvSpPr>
        <p:spPr/>
        <p:txBody>
          <a:bodyPr/>
          <a:lstStyle/>
          <a:p>
            <a:fld id="{8444CA2F-BAC8-A34D-AABB-A307D5C258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10" name="Picture 9"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28" name="Date Placeholder 27"/>
          <p:cNvSpPr>
            <a:spLocks noGrp="1"/>
          </p:cNvSpPr>
          <p:nvPr>
            <p:ph type="dt" sz="half" idx="10"/>
          </p:nvPr>
        </p:nvSpPr>
        <p:spPr/>
        <p:txBody>
          <a:bodyPr/>
          <a:lstStyle/>
          <a:p>
            <a:fld id="{82DE5876-4AB8-1E4A-B895-B96C5EFBA3B4}" type="datetimeFigureOut">
              <a:rPr lang="en-US" smtClean="0"/>
              <a:pPr/>
              <a:t>10/21/10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0C32EE7-FD4F-404A-9BD8-A4C8DC517BA0}" type="slidenum">
              <a:rPr lang="en-US" smtClean="0"/>
              <a:pPr/>
              <a:t>‹#›</a:t>
            </a:fld>
            <a:endParaRPr lang="en-US" dirty="0"/>
          </a:p>
        </p:txBody>
      </p:sp>
      <p:sp>
        <p:nvSpPr>
          <p:cNvPr id="8" name="Title 7"/>
          <p:cNvSpPr>
            <a:spLocks noGrp="1"/>
          </p:cNvSpPr>
          <p:nvPr>
            <p:ph type="ctrTitle" hasCustomPrompt="1"/>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GB" dirty="0" smtClean="0"/>
              <a:t>TITLE HEADING IN HERE</a:t>
            </a:r>
            <a:endParaRPr kumimoji="0" lang="en-US" dirty="0"/>
          </a:p>
        </p:txBody>
      </p:sp>
      <p:sp>
        <p:nvSpPr>
          <p:cNvPr id="9" name="Subtitle 8"/>
          <p:cNvSpPr>
            <a:spLocks noGrp="1"/>
          </p:cNvSpPr>
          <p:nvPr>
            <p:ph type="subTitle" idx="1"/>
          </p:nvPr>
        </p:nvSpPr>
        <p:spPr>
          <a:xfrm>
            <a:off x="914400" y="3857333"/>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smtClean="0"/>
              <a:t>Click to edit Master subtitle style</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82DE5876-4AB8-1E4A-B895-B96C5EFBA3B4}"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32EE7-FD4F-404A-9BD8-A4C8DC517B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182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82DE5876-4AB8-1E4A-B895-B96C5EFBA3B4}"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32EE7-FD4F-404A-9BD8-A4C8DC517BA0}" type="slidenum">
              <a:rPr lang="en-US" smtClean="0"/>
              <a:pPr/>
              <a:t>‹#›</a:t>
            </a:fld>
            <a:endParaRPr lang="en-US"/>
          </a:p>
        </p:txBody>
      </p:sp>
      <p:sp>
        <p:nvSpPr>
          <p:cNvPr id="28"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mparison">
    <p:spTree>
      <p:nvGrpSpPr>
        <p:cNvPr id="1" name=""/>
        <p:cNvGrpSpPr/>
        <p:nvPr/>
      </p:nvGrpSpPr>
      <p:grpSpPr>
        <a:xfrm>
          <a:off x="0" y="0"/>
          <a:ext cx="0" cy="0"/>
          <a:chOff x="0" y="0"/>
          <a:chExt cx="0" cy="0"/>
        </a:xfrm>
      </p:grpSpPr>
      <p:pic>
        <p:nvPicPr>
          <p:cNvPr id="11" name="Picture 10"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3" name="Text Placeholder 2"/>
          <p:cNvSpPr>
            <a:spLocks noGrp="1"/>
          </p:cNvSpPr>
          <p:nvPr>
            <p:ph type="body" idx="1"/>
          </p:nvPr>
        </p:nvSpPr>
        <p:spPr>
          <a:xfrm>
            <a:off x="914400" y="1809750"/>
            <a:ext cx="3582988" cy="639762"/>
          </a:xfrm>
        </p:spPr>
        <p:txBody>
          <a:bodyPr anchor="ctr"/>
          <a:lstStyle>
            <a:lvl1pPr marL="73152" indent="0" algn="l">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dirty="0" smtClean="0"/>
              <a:t>Click to edit Master text styles</a:t>
            </a:r>
          </a:p>
        </p:txBody>
      </p:sp>
      <p:sp>
        <p:nvSpPr>
          <p:cNvPr id="4" name="Text Placeholder 3"/>
          <p:cNvSpPr>
            <a:spLocks noGrp="1"/>
          </p:cNvSpPr>
          <p:nvPr>
            <p:ph type="body" sz="half" idx="3"/>
          </p:nvPr>
        </p:nvSpPr>
        <p:spPr>
          <a:xfrm>
            <a:off x="4645026" y="1809750"/>
            <a:ext cx="3756774" cy="639762"/>
          </a:xfrm>
        </p:spPr>
        <p:txBody>
          <a:bodyPr anchor="ctr"/>
          <a:lstStyle>
            <a:lvl1pPr marL="73152" indent="0">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dirty="0" smtClean="0"/>
              <a:t>Click to edit Master text styles</a:t>
            </a:r>
          </a:p>
        </p:txBody>
      </p:sp>
      <p:sp>
        <p:nvSpPr>
          <p:cNvPr id="5" name="Content Placeholder 4"/>
          <p:cNvSpPr>
            <a:spLocks noGrp="1"/>
          </p:cNvSpPr>
          <p:nvPr>
            <p:ph sz="quarter" idx="2"/>
          </p:nvPr>
        </p:nvSpPr>
        <p:spPr>
          <a:xfrm>
            <a:off x="914400" y="2459037"/>
            <a:ext cx="35829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459037"/>
            <a:ext cx="3756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82DE5876-4AB8-1E4A-B895-B96C5EFBA3B4}" type="datetimeFigureOut">
              <a:rPr lang="en-US" smtClean="0"/>
              <a:pPr/>
              <a:t>10/21/10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32EE7-FD4F-404A-9BD8-A4C8DC517BA0}" type="slidenum">
              <a:rPr lang="en-US" smtClean="0"/>
              <a:pPr/>
              <a:t>‹#›</a:t>
            </a:fld>
            <a:endParaRPr lang="en-US"/>
          </a:p>
        </p:txBody>
      </p:sp>
      <p:sp>
        <p:nvSpPr>
          <p:cNvPr id="12"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DE5876-4AB8-1E4A-B895-B96C5EFBA3B4}" type="datetimeFigureOut">
              <a:rPr lang="en-US" smtClean="0"/>
              <a:pPr/>
              <a:t>10/21/10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32EE7-FD4F-404A-9BD8-A4C8DC517BA0}" type="slidenum">
              <a:rPr lang="en-US" smtClean="0"/>
              <a:pPr/>
              <a:t>‹#›</a:t>
            </a:fld>
            <a:endParaRPr lang="en-US"/>
          </a:p>
        </p:txBody>
      </p:sp>
      <p:sp>
        <p:nvSpPr>
          <p:cNvPr id="7"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pic>
        <p:nvPicPr>
          <p:cNvPr id="6" name="Picture 5" descr="pptswirls.jpg"/>
          <p:cNvPicPr>
            <a:picLocks noChangeAspect="1"/>
          </p:cNvPicPr>
          <p:nvPr userDrawn="1"/>
        </p:nvPicPr>
        <p:blipFill>
          <a:blip r:embed="rId2"/>
          <a:stretch>
            <a:fillRect/>
          </a:stretch>
        </p:blipFill>
        <p:spPr>
          <a:xfrm>
            <a:off x="12159" y="0"/>
            <a:ext cx="9119681" cy="6858000"/>
          </a:xfrm>
          <a:prstGeom prst="rect">
            <a:avLst/>
          </a:prstGeom>
        </p:spPr>
      </p:pic>
      <p:sp>
        <p:nvSpPr>
          <p:cNvPr id="2" name="Date Placeholder 1"/>
          <p:cNvSpPr>
            <a:spLocks noGrp="1"/>
          </p:cNvSpPr>
          <p:nvPr>
            <p:ph type="dt" sz="half" idx="10"/>
          </p:nvPr>
        </p:nvSpPr>
        <p:spPr/>
        <p:txBody>
          <a:bodyPr/>
          <a:lstStyle/>
          <a:p>
            <a:fld id="{82DE5876-4AB8-1E4A-B895-B96C5EFBA3B4}" type="datetimeFigureOut">
              <a:rPr lang="en-US" smtClean="0"/>
              <a:pPr/>
              <a:t>10/21/10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32EE7-FD4F-404A-9BD8-A4C8DC517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14400" y="1435100"/>
            <a:ext cx="2286000" cy="4571999"/>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dirty="0"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dirty="0" smtClean="0"/>
              <a:t>Click to edit Master text styles</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5" name="Date Placeholder 4"/>
          <p:cNvSpPr>
            <a:spLocks noGrp="1"/>
          </p:cNvSpPr>
          <p:nvPr>
            <p:ph type="dt" sz="half" idx="10"/>
          </p:nvPr>
        </p:nvSpPr>
        <p:spPr/>
        <p:txBody>
          <a:bodyPr/>
          <a:lstStyle/>
          <a:p>
            <a:fld id="{82DE5876-4AB8-1E4A-B895-B96C5EFBA3B4}"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32EE7-FD4F-404A-9BD8-A4C8DC517BA0}" type="slidenum">
              <a:rPr lang="en-US" smtClean="0"/>
              <a:pPr/>
              <a:t>‹#›</a:t>
            </a:fld>
            <a:endParaRPr lang="en-US"/>
          </a:p>
        </p:txBody>
      </p:sp>
      <p:sp>
        <p:nvSpPr>
          <p:cNvPr id="9" name="Title 1"/>
          <p:cNvSpPr>
            <a:spLocks noGrp="1"/>
          </p:cNvSpPr>
          <p:nvPr>
            <p:ph type="title"/>
          </p:nvPr>
        </p:nvSpPr>
        <p:spPr>
          <a:xfrm>
            <a:off x="914400" y="676512"/>
            <a:ext cx="7772400" cy="914400"/>
          </a:xfrm>
        </p:spPr>
        <p:txBody>
          <a:bodyPr/>
          <a:lstStyle/>
          <a:p>
            <a:r>
              <a:rPr kumimoji="0" lang="en-GB" dirty="0" smtClean="0"/>
              <a:t>Click to edit Master title style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GB" dirty="0" smtClean="0"/>
              <a:t>Click to edit Master title style</a:t>
            </a:r>
            <a:endParaRPr kumimoji="0" lang="en-US" dirty="0"/>
          </a:p>
        </p:txBody>
      </p:sp>
      <p:sp>
        <p:nvSpPr>
          <p:cNvPr id="3" name="Picture Placeholder 2"/>
          <p:cNvSpPr>
            <a:spLocks noGrp="1"/>
          </p:cNvSpPr>
          <p:nvPr>
            <p:ph type="pic" idx="1"/>
          </p:nvPr>
        </p:nvSpPr>
        <p:spPr>
          <a:xfrm>
            <a:off x="368032" y="1893781"/>
            <a:ext cx="8404259" cy="4574781"/>
          </a:xfrm>
          <a:noFill/>
          <a:effectLst>
            <a:outerShdw blurRad="50800" dist="76200" dir="2700000">
              <a:srgbClr val="000000">
                <a:alpha val="43000"/>
              </a:srgbClr>
            </a:outerShdw>
          </a:effectLst>
        </p:spPr>
        <p:txBody>
          <a:bodyPr/>
          <a:lstStyle>
            <a:lvl1pPr marL="0" indent="0">
              <a:buNone/>
              <a:defRPr sz="3200"/>
            </a:lvl1pPr>
          </a:lstStyle>
          <a:p>
            <a:r>
              <a:rPr kumimoji="0" lang="en-GB"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GB" dirty="0" smtClean="0"/>
              <a:t>Click to edit Master text styles</a:t>
            </a:r>
          </a:p>
        </p:txBody>
      </p:sp>
      <p:sp>
        <p:nvSpPr>
          <p:cNvPr id="5" name="Date Placeholder 4"/>
          <p:cNvSpPr>
            <a:spLocks noGrp="1"/>
          </p:cNvSpPr>
          <p:nvPr>
            <p:ph type="dt" sz="half" idx="10"/>
          </p:nvPr>
        </p:nvSpPr>
        <p:spPr>
          <a:xfrm>
            <a:off x="6477000" y="55499"/>
            <a:ext cx="2133600" cy="365125"/>
          </a:xfrm>
        </p:spPr>
        <p:txBody>
          <a:bodyPr/>
          <a:lstStyle/>
          <a:p>
            <a:fld id="{82DE5876-4AB8-1E4A-B895-B96C5EFBA3B4}" type="datetimeFigureOut">
              <a:rPr lang="en-US" smtClean="0"/>
              <a:pPr/>
              <a:t>10/21/10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50C32EE7-FD4F-404A-9BD8-A4C8DC517B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image" Target="../media/image2.jpeg"/><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8" name="Picture 7" descr="pptswirls.jpg"/>
          <p:cNvPicPr>
            <a:picLocks noChangeAspect="1"/>
          </p:cNvPicPr>
          <p:nvPr userDrawn="1"/>
        </p:nvPicPr>
        <p:blipFill>
          <a:blip r:embed="rId10"/>
          <a:stretch>
            <a:fillRect/>
          </a:stretch>
        </p:blipFill>
        <p:spPr>
          <a:xfrm>
            <a:off x="12159" y="0"/>
            <a:ext cx="9119681" cy="6858000"/>
          </a:xfrm>
          <a:prstGeom prst="rect">
            <a:avLst/>
          </a:prstGeom>
        </p:spPr>
      </p:pic>
      <p:sp>
        <p:nvSpPr>
          <p:cNvPr id="22" name="Title Placeholder 21"/>
          <p:cNvSpPr>
            <a:spLocks noGrp="1"/>
          </p:cNvSpPr>
          <p:nvPr>
            <p:ph type="title"/>
          </p:nvPr>
        </p:nvSpPr>
        <p:spPr>
          <a:xfrm>
            <a:off x="914400" y="676512"/>
            <a:ext cx="7772400" cy="914400"/>
          </a:xfrm>
          <a:prstGeom prst="rect">
            <a:avLst/>
          </a:prstGeom>
        </p:spPr>
        <p:txBody>
          <a:bodyPr vert="horz" anchor="t">
            <a:noAutofit/>
          </a:bodyPr>
          <a:lstStyle/>
          <a:p>
            <a:r>
              <a:rPr kumimoji="0" lang="en-GB"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GB" dirty="0" smtClean="0"/>
              <a:t>Click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Myriad Pro"/>
              </a:defRPr>
            </a:lvl1pPr>
          </a:lstStyle>
          <a:p>
            <a:fld id="{82DE5876-4AB8-1E4A-B895-B96C5EFBA3B4}" type="datetimeFigureOut">
              <a:rPr lang="en-US" smtClean="0"/>
              <a:pPr/>
              <a:t>10/21/10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Myriad Pro"/>
              </a:defRPr>
            </a:lvl1pPr>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Myriad Pro"/>
              </a:defRPr>
            </a:lvl1pPr>
          </a:lstStyle>
          <a:p>
            <a:fld id="{50C32EE7-FD4F-404A-9BD8-A4C8DC517BA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Lst>
  <p:txStyles>
    <p:titleStyle>
      <a:lvl1pPr algn="l" rtl="0" eaLnBrk="1" latinLnBrk="0" hangingPunct="1">
        <a:spcBef>
          <a:spcPct val="0"/>
        </a:spcBef>
        <a:buNone/>
        <a:defRPr kumimoji="0" sz="4000" kern="1200" spc="-100" baseline="0">
          <a:solidFill>
            <a:schemeClr val="tx2">
              <a:satMod val="200000"/>
            </a:schemeClr>
          </a:solidFill>
          <a:latin typeface="Myriad Pro"/>
          <a:ea typeface="+mj-ea"/>
          <a:cs typeface="+mj-cs"/>
        </a:defRPr>
      </a:lvl1pPr>
    </p:titleStyle>
    <p:bodyStyle>
      <a:lvl1pPr marL="411480" indent="-342900" algn="l" rtl="0" eaLnBrk="1" latinLnBrk="0" hangingPunct="1">
        <a:spcBef>
          <a:spcPts val="700"/>
        </a:spcBef>
        <a:buClr>
          <a:schemeClr val="tx2">
            <a:lumMod val="75000"/>
          </a:schemeClr>
        </a:buClr>
        <a:buSzPct val="95000"/>
        <a:buFont typeface="Arial"/>
        <a:buChar char="•"/>
        <a:defRPr kumimoji="0" sz="3000" kern="1200">
          <a:solidFill>
            <a:schemeClr val="tx1"/>
          </a:solidFill>
          <a:latin typeface="Myriad Pro"/>
          <a:ea typeface="+mn-ea"/>
          <a:cs typeface="+mn-cs"/>
        </a:defRPr>
      </a:lvl1pPr>
      <a:lvl2pPr marL="740664" indent="-285750" algn="l" rtl="0" eaLnBrk="1" latinLnBrk="0" hangingPunct="1">
        <a:spcBef>
          <a:spcPct val="20000"/>
        </a:spcBef>
        <a:buClr>
          <a:schemeClr val="tx2">
            <a:lumMod val="75000"/>
          </a:schemeClr>
        </a:buClr>
        <a:buSzPct val="90000"/>
        <a:buFont typeface="Arial"/>
        <a:buChar char="•"/>
        <a:defRPr kumimoji="0" sz="2600" kern="1200">
          <a:solidFill>
            <a:schemeClr val="tx1"/>
          </a:solidFill>
          <a:latin typeface="Myriad Pro"/>
          <a:ea typeface="+mn-ea"/>
          <a:cs typeface="+mn-cs"/>
        </a:defRPr>
      </a:lvl2pPr>
      <a:lvl3pPr marL="996696" indent="-228600" algn="l" rtl="0" eaLnBrk="1" latinLnBrk="0" hangingPunct="1">
        <a:spcBef>
          <a:spcPct val="20000"/>
        </a:spcBef>
        <a:buClr>
          <a:schemeClr val="tx2">
            <a:lumMod val="75000"/>
          </a:schemeClr>
        </a:buClr>
        <a:buFont typeface="Arial"/>
        <a:buChar char="•"/>
        <a:defRPr kumimoji="0" sz="2400" kern="1200">
          <a:solidFill>
            <a:schemeClr val="tx1"/>
          </a:solidFill>
          <a:latin typeface="Myriad Pro"/>
          <a:ea typeface="+mn-ea"/>
          <a:cs typeface="+mn-cs"/>
        </a:defRPr>
      </a:lvl3pPr>
      <a:lvl4pPr marL="1261872" indent="-228600" algn="l" rtl="0" eaLnBrk="1" latinLnBrk="0" hangingPunct="1">
        <a:spcBef>
          <a:spcPct val="20000"/>
        </a:spcBef>
        <a:buClr>
          <a:schemeClr val="tx2">
            <a:lumMod val="75000"/>
          </a:schemeClr>
        </a:buClr>
        <a:buFont typeface="Arial"/>
        <a:buChar char="•"/>
        <a:defRPr kumimoji="0" sz="2200" kern="1200">
          <a:solidFill>
            <a:schemeClr val="tx1"/>
          </a:solidFill>
          <a:latin typeface="Myriad Pro"/>
          <a:ea typeface="+mn-ea"/>
          <a:cs typeface="+mn-cs"/>
        </a:defRPr>
      </a:lvl4pPr>
      <a:lvl5pPr marL="1481328" indent="-210312" algn="l" rtl="0" eaLnBrk="1" latinLnBrk="0" hangingPunct="1">
        <a:spcBef>
          <a:spcPct val="20000"/>
        </a:spcBef>
        <a:buClr>
          <a:schemeClr val="tx2">
            <a:lumMod val="75000"/>
          </a:schemeClr>
        </a:buClr>
        <a:buFont typeface="Arial"/>
        <a:buChar char="•"/>
        <a:defRPr kumimoji="0" sz="2000" kern="1200">
          <a:solidFill>
            <a:schemeClr val="tx1"/>
          </a:solidFill>
          <a:latin typeface="Myriad Pro"/>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4" Type="http://schemas.openxmlformats.org/officeDocument/2006/relationships/image" Target="../media/image8.png"/><Relationship Id="rId10" Type="http://schemas.openxmlformats.org/officeDocument/2006/relationships/image" Target="../media/image14.jpeg"/><Relationship Id="rId5" Type="http://schemas.openxmlformats.org/officeDocument/2006/relationships/image" Target="../media/image9.png"/><Relationship Id="rId7" Type="http://schemas.openxmlformats.org/officeDocument/2006/relationships/image" Target="../media/image11.jpeg"/><Relationship Id="rId11"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6.png"/><Relationship Id="rId9" Type="http://schemas.openxmlformats.org/officeDocument/2006/relationships/image" Target="../media/image13.png"/><Relationship Id="rId3" Type="http://schemas.openxmlformats.org/officeDocument/2006/relationships/image" Target="../media/image7.png"/><Relationship Id="rId6"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image" Target="../media/image18.jpeg"/><Relationship Id="rId5" Type="http://schemas.openxmlformats.org/officeDocument/2006/relationships/image" Target="../media/image19.jpe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8 HLEG S|B pp 1-40_15.9.10_Page_01_Image_0001.jpg"/>
          <p:cNvPicPr>
            <a:picLocks noChangeAspect="1"/>
          </p:cNvPicPr>
          <p:nvPr/>
        </p:nvPicPr>
        <p:blipFill>
          <a:blip r:embed="rId2">
            <a:alphaModFix/>
          </a:blip>
          <a:srcRect t="12144" b="26491"/>
          <a:stretch>
            <a:fillRect/>
          </a:stretch>
        </p:blipFill>
        <p:spPr>
          <a:xfrm>
            <a:off x="0" y="364372"/>
            <a:ext cx="9144000" cy="5611327"/>
          </a:xfrm>
          <a:prstGeom prst="rect">
            <a:avLst/>
          </a:prstGeom>
        </p:spPr>
      </p:pic>
      <p:sp>
        <p:nvSpPr>
          <p:cNvPr id="2" name="Title 1"/>
          <p:cNvSpPr>
            <a:spLocks noGrp="1"/>
          </p:cNvSpPr>
          <p:nvPr>
            <p:ph type="ctrTitle"/>
          </p:nvPr>
        </p:nvSpPr>
        <p:spPr>
          <a:xfrm>
            <a:off x="914400" y="3127023"/>
            <a:ext cx="7772400" cy="2735786"/>
          </a:xfrm>
        </p:spPr>
        <p:txBody>
          <a:bodyPr/>
          <a:lstStyle/>
          <a:p>
            <a:pPr algn="ctr"/>
            <a:r>
              <a:rPr lang="en-US" dirty="0" smtClean="0">
                <a:solidFill>
                  <a:srgbClr val="FF0000"/>
                </a:solidFill>
              </a:rPr>
              <a:t>Riding the wave</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800" dirty="0" smtClean="0">
                <a:solidFill>
                  <a:srgbClr val="FF0000"/>
                </a:solidFill>
              </a:rPr>
              <a:t>How Europe can gain from the rising tide of scientific data</a:t>
            </a:r>
            <a:r>
              <a:rPr lang="en-US" dirty="0" smtClean="0"/>
              <a:t> </a:t>
            </a:r>
            <a:br>
              <a:rPr lang="en-US" dirty="0" smtClean="0"/>
            </a:br>
            <a:r>
              <a:rPr lang="en-US" sz="2800" dirty="0" smtClean="0">
                <a:solidFill>
                  <a:srgbClr val="FF0000"/>
                </a:solidFill>
              </a:rPr>
              <a:t>a vision for 2030</a:t>
            </a:r>
            <a:endParaRPr lang="en-US" sz="2800" dirty="0">
              <a:solidFill>
                <a:srgbClr val="FF0000"/>
              </a:solidFill>
            </a:endParaRPr>
          </a:p>
        </p:txBody>
      </p:sp>
      <p:sp>
        <p:nvSpPr>
          <p:cNvPr id="3" name="Subtitle 2"/>
          <p:cNvSpPr>
            <a:spLocks noGrp="1"/>
          </p:cNvSpPr>
          <p:nvPr>
            <p:ph type="subTitle" idx="1"/>
          </p:nvPr>
        </p:nvSpPr>
        <p:spPr>
          <a:xfrm>
            <a:off x="914400" y="5836356"/>
            <a:ext cx="7772400" cy="1021644"/>
          </a:xfrm>
        </p:spPr>
        <p:txBody>
          <a:bodyPr>
            <a:noAutofit/>
          </a:bodyPr>
          <a:lstStyle/>
          <a:p>
            <a:pPr lvl="0">
              <a:defRPr/>
            </a:pPr>
            <a:r>
              <a:rPr lang="en-US" sz="1800" dirty="0" smtClean="0"/>
              <a:t>Final Report of the High Level Expert </a:t>
            </a:r>
          </a:p>
          <a:p>
            <a:pPr lvl="0">
              <a:defRPr/>
            </a:pPr>
            <a:r>
              <a:rPr lang="en-US" sz="1800" dirty="0" smtClean="0"/>
              <a:t>Group on Scientific Data delivered 6 Oct 2010</a:t>
            </a:r>
          </a:p>
          <a:p>
            <a:pPr lvl="0" algn="r">
              <a:defRPr/>
            </a:pPr>
            <a:r>
              <a:rPr lang="en-US" sz="1800" i="1" smtClean="0"/>
              <a:t>Laurent Romary</a:t>
            </a: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69649" y="409751"/>
            <a:ext cx="8365102" cy="5491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2"/>
          <p:cNvGraphicFramePr>
            <a:graphicFrameLocks noGrp="1"/>
          </p:cNvGraphicFramePr>
          <p:nvPr/>
        </p:nvGraphicFramePr>
        <p:xfrm>
          <a:off x="285720" y="214005"/>
          <a:ext cx="8572560" cy="6428841"/>
        </p:xfrm>
        <a:graphic>
          <a:graphicData uri="http://schemas.openxmlformats.org/drawingml/2006/table">
            <a:tbl>
              <a:tblPr firstRow="1" bandRow="1">
                <a:tableStyleId>{5C22544A-7EE6-4342-B048-85BDC9FD1C3A}</a:tableStyleId>
              </a:tblPr>
              <a:tblGrid>
                <a:gridCol w="1928826"/>
                <a:gridCol w="6643734"/>
              </a:tblGrid>
              <a:tr h="513029">
                <a:tc>
                  <a:txBody>
                    <a:bodyPr/>
                    <a:lstStyle/>
                    <a:p>
                      <a:pPr algn="ctr"/>
                      <a:r>
                        <a:rPr lang="en-GB" sz="1800" b="1" kern="1200" baseline="0" dirty="0" smtClean="0">
                          <a:solidFill>
                            <a:schemeClr val="lt1"/>
                          </a:solidFill>
                          <a:latin typeface="Myriad Pro"/>
                          <a:ea typeface="+mn-ea"/>
                          <a:cs typeface="+mn-cs"/>
                        </a:rPr>
                        <a:t>Beneficiaries</a:t>
                      </a:r>
                      <a:endParaRPr lang="en-GB" dirty="0">
                        <a:latin typeface="Myriad Pro"/>
                      </a:endParaRPr>
                    </a:p>
                  </a:txBody>
                  <a:tcPr/>
                </a:tc>
                <a:tc>
                  <a:txBody>
                    <a:bodyPr/>
                    <a:lstStyle/>
                    <a:p>
                      <a:pPr algn="ctr"/>
                      <a:r>
                        <a:rPr lang="en-GB" sz="2000" b="1" kern="1200" baseline="0" dirty="0" smtClean="0">
                          <a:solidFill>
                            <a:schemeClr val="lt1"/>
                          </a:solidFill>
                          <a:latin typeface="Myriad Pro"/>
                          <a:ea typeface="+mn-ea"/>
                          <a:cs typeface="+mn-cs"/>
                        </a:rPr>
                        <a:t>Benefits</a:t>
                      </a:r>
                      <a:endParaRPr lang="en-GB" sz="2000" dirty="0">
                        <a:latin typeface="Myriad Pro"/>
                      </a:endParaRPr>
                    </a:p>
                  </a:txBody>
                  <a:tcPr/>
                </a:tc>
              </a:tr>
              <a:tr h="1897505">
                <a:tc>
                  <a:txBody>
                    <a:bodyPr/>
                    <a:lstStyle/>
                    <a:p>
                      <a:r>
                        <a:rPr lang="en-GB" b="1" dirty="0" smtClean="0">
                          <a:latin typeface="Myriad Pro"/>
                        </a:rPr>
                        <a:t>Citizens </a:t>
                      </a:r>
                      <a:endParaRPr lang="en-GB" b="1" dirty="0">
                        <a:latin typeface="Myriad Pro"/>
                      </a:endParaRPr>
                    </a:p>
                  </a:txBody>
                  <a:tcPr/>
                </a:tc>
                <a:tc>
                  <a:txBody>
                    <a:bodyPr/>
                    <a:lstStyle/>
                    <a:p>
                      <a:pPr marL="365125" indent="-365125">
                        <a:buFont typeface="Wingdings" pitchFamily="2" charset="2"/>
                        <a:buChar char="q"/>
                      </a:pPr>
                      <a:r>
                        <a:rPr lang="en-GB" sz="1600" b="1" dirty="0" smtClean="0">
                          <a:latin typeface="Myriad Pro"/>
                        </a:rPr>
                        <a:t>Appreciate the results and benefits arising from research</a:t>
                      </a:r>
                      <a:r>
                        <a:rPr lang="en-GB" sz="1600" b="1" baseline="0" dirty="0" smtClean="0">
                          <a:latin typeface="Myriad Pro"/>
                        </a:rPr>
                        <a:t> </a:t>
                      </a:r>
                      <a:r>
                        <a:rPr lang="en-GB" sz="1600" b="1" dirty="0" smtClean="0">
                          <a:latin typeface="Myriad Pro"/>
                        </a:rPr>
                        <a:t>and feel more confident in how their tax money is spent</a:t>
                      </a:r>
                    </a:p>
                    <a:p>
                      <a:pPr marL="365125" indent="-365125">
                        <a:buFont typeface="Wingdings" pitchFamily="2" charset="2"/>
                        <a:buChar char="q"/>
                      </a:pPr>
                      <a:r>
                        <a:rPr lang="en-GB" sz="1600" b="1" dirty="0" smtClean="0">
                          <a:latin typeface="Myriad Pro"/>
                        </a:rPr>
                        <a:t>Find their own answers to important questions, based on</a:t>
                      </a:r>
                      <a:r>
                        <a:rPr lang="en-GB" sz="1600" b="1" baseline="0" dirty="0" smtClean="0">
                          <a:latin typeface="Myriad Pro"/>
                        </a:rPr>
                        <a:t> </a:t>
                      </a:r>
                      <a:r>
                        <a:rPr lang="en-GB" sz="1600" b="1" dirty="0" smtClean="0">
                          <a:latin typeface="Myriad Pro"/>
                        </a:rPr>
                        <a:t>real evidence</a:t>
                      </a:r>
                    </a:p>
                    <a:p>
                      <a:pPr marL="365125" indent="-365125">
                        <a:buFont typeface="Wingdings" pitchFamily="2" charset="2"/>
                        <a:buChar char="q"/>
                      </a:pPr>
                      <a:r>
                        <a:rPr lang="en-GB" sz="1600" b="1" dirty="0" smtClean="0">
                          <a:latin typeface="Myriad Pro"/>
                        </a:rPr>
                        <a:t>Pass on knowledge and experience to others, and make a</a:t>
                      </a:r>
                      <a:r>
                        <a:rPr lang="en-GB" sz="1600" b="1" baseline="0" dirty="0" smtClean="0">
                          <a:latin typeface="Myriad Pro"/>
                        </a:rPr>
                        <a:t> </a:t>
                      </a:r>
                      <a:r>
                        <a:rPr lang="en-GB" sz="1600" b="1" dirty="0" smtClean="0">
                          <a:latin typeface="Myriad Pro"/>
                        </a:rPr>
                        <a:t>contribution to the knowledge society beyond their</a:t>
                      </a:r>
                      <a:r>
                        <a:rPr lang="en-GB" sz="1600" b="1" baseline="0" dirty="0" smtClean="0">
                          <a:latin typeface="Myriad Pro"/>
                        </a:rPr>
                        <a:t> </a:t>
                      </a:r>
                      <a:r>
                        <a:rPr lang="en-GB" sz="1600" b="1" dirty="0" smtClean="0">
                          <a:latin typeface="Myriad Pro"/>
                        </a:rPr>
                        <a:t>immediate circle and life-spans</a:t>
                      </a:r>
                    </a:p>
                    <a:p>
                      <a:pPr>
                        <a:buFont typeface="Wingdings" pitchFamily="2" charset="2"/>
                        <a:buChar char="q"/>
                      </a:pPr>
                      <a:endParaRPr lang="en-GB" sz="1600" b="1" dirty="0">
                        <a:latin typeface="Myriad Pro"/>
                      </a:endParaRPr>
                    </a:p>
                  </a:txBody>
                  <a:tcPr/>
                </a:tc>
              </a:tr>
              <a:tr h="1012003">
                <a:tc>
                  <a:txBody>
                    <a:bodyPr/>
                    <a:lstStyle/>
                    <a:p>
                      <a:r>
                        <a:rPr lang="en-GB" b="1" dirty="0" smtClean="0">
                          <a:latin typeface="Myriad Pro"/>
                        </a:rPr>
                        <a:t>Funder and policy makers</a:t>
                      </a:r>
                      <a:endParaRPr lang="en-GB" b="1" dirty="0">
                        <a:latin typeface="Myriad Pro"/>
                      </a:endParaRPr>
                    </a:p>
                  </a:txBody>
                  <a:tcPr/>
                </a:tc>
                <a:tc>
                  <a:txBody>
                    <a:bodyPr/>
                    <a:lstStyle/>
                    <a:p>
                      <a:pPr marL="365125" indent="-365125">
                        <a:buFont typeface="Wingdings" pitchFamily="2" charset="2"/>
                        <a:buChar char="q"/>
                      </a:pPr>
                      <a:r>
                        <a:rPr lang="en-GB" sz="1600" b="1" dirty="0" smtClean="0">
                          <a:latin typeface="Myriad Pro"/>
                        </a:rPr>
                        <a:t>Make evidence-based decisions</a:t>
                      </a:r>
                    </a:p>
                    <a:p>
                      <a:pPr marL="365125" indent="-365125">
                        <a:buFont typeface="Wingdings" pitchFamily="2" charset="2"/>
                        <a:buChar char="q"/>
                      </a:pPr>
                      <a:r>
                        <a:rPr lang="en-GB" sz="1600" b="1" dirty="0" smtClean="0">
                          <a:latin typeface="Myriad Pro"/>
                        </a:rPr>
                        <a:t>Eliminate unnecessary duplication of work</a:t>
                      </a:r>
                    </a:p>
                    <a:p>
                      <a:pPr marL="365125" indent="-365125">
                        <a:buFont typeface="Wingdings" pitchFamily="2" charset="2"/>
                        <a:buChar char="q"/>
                      </a:pPr>
                      <a:r>
                        <a:rPr lang="en-GB" sz="1600" b="1" dirty="0" smtClean="0">
                          <a:latin typeface="Myriad Pro"/>
                        </a:rPr>
                        <a:t>Get greater return on investment</a:t>
                      </a:r>
                      <a:endParaRPr lang="en-GB" sz="1600" b="1" dirty="0">
                        <a:latin typeface="Myriad Pro"/>
                      </a:endParaRPr>
                    </a:p>
                  </a:txBody>
                  <a:tcPr/>
                </a:tc>
              </a:tr>
              <a:tr h="1307170">
                <a:tc>
                  <a:txBody>
                    <a:bodyPr/>
                    <a:lstStyle/>
                    <a:p>
                      <a:r>
                        <a:rPr lang="en-GB" sz="1800" b="1" kern="1200" baseline="0" dirty="0" smtClean="0">
                          <a:solidFill>
                            <a:schemeClr val="dk1"/>
                          </a:solidFill>
                          <a:latin typeface="Myriad Pro"/>
                          <a:ea typeface="+mn-ea"/>
                          <a:cs typeface="+mn-cs"/>
                        </a:rPr>
                        <a:t>Researchers</a:t>
                      </a:r>
                      <a:endParaRPr lang="en-GB" b="1" dirty="0">
                        <a:latin typeface="Myriad Pro"/>
                      </a:endParaRPr>
                    </a:p>
                  </a:txBody>
                  <a:tcPr/>
                </a:tc>
                <a:tc>
                  <a:txBody>
                    <a:bodyPr/>
                    <a:lstStyle/>
                    <a:p>
                      <a:pPr marL="365125" indent="-365125">
                        <a:buFont typeface="Wingdings" pitchFamily="2" charset="2"/>
                        <a:buChar char="q"/>
                      </a:pPr>
                      <a:r>
                        <a:rPr lang="en-GB" sz="1600" b="1" kern="1200" baseline="0" dirty="0" smtClean="0">
                          <a:solidFill>
                            <a:schemeClr val="dk1"/>
                          </a:solidFill>
                          <a:latin typeface="Myriad Pro"/>
                          <a:ea typeface="+mn-ea"/>
                          <a:cs typeface="+mn-cs"/>
                        </a:rPr>
                        <a:t>Have all data and tools easily available, increasing productivity</a:t>
                      </a:r>
                    </a:p>
                    <a:p>
                      <a:pPr marL="365125" indent="-365125">
                        <a:buFont typeface="Wingdings" pitchFamily="2" charset="2"/>
                        <a:buChar char="q"/>
                      </a:pPr>
                      <a:r>
                        <a:rPr lang="en-GB" sz="1600" b="1" kern="1200" baseline="0" dirty="0" smtClean="0">
                          <a:solidFill>
                            <a:schemeClr val="dk1"/>
                          </a:solidFill>
                          <a:latin typeface="Myriad Pro"/>
                          <a:ea typeface="+mn-ea"/>
                          <a:cs typeface="+mn-cs"/>
                        </a:rPr>
                        <a:t>Cross disciplinary boundaries, gaining new insights and producing new solutions</a:t>
                      </a:r>
                    </a:p>
                    <a:p>
                      <a:pPr marL="365125" indent="-365125">
                        <a:buFont typeface="Wingdings" pitchFamily="2" charset="2"/>
                        <a:buChar char="q"/>
                      </a:pPr>
                      <a:r>
                        <a:rPr lang="en-GB" sz="1600" b="1" kern="1200" baseline="0" dirty="0" smtClean="0">
                          <a:solidFill>
                            <a:schemeClr val="dk1"/>
                          </a:solidFill>
                          <a:latin typeface="Myriad Pro"/>
                          <a:ea typeface="+mn-ea"/>
                          <a:cs typeface="+mn-cs"/>
                        </a:rPr>
                        <a:t>‘Stand on the shoulders of giants’</a:t>
                      </a:r>
                      <a:endParaRPr lang="en-GB" sz="1600" b="1" dirty="0">
                        <a:latin typeface="Myriad Pro"/>
                      </a:endParaRPr>
                    </a:p>
                  </a:txBody>
                  <a:tcPr/>
                </a:tc>
              </a:tr>
              <a:tr h="1307170">
                <a:tc>
                  <a:txBody>
                    <a:bodyPr/>
                    <a:lstStyle/>
                    <a:p>
                      <a:r>
                        <a:rPr lang="en-GB" b="1" dirty="0" smtClean="0">
                          <a:latin typeface="Myriad Pro"/>
                        </a:rPr>
                        <a:t>Enterprise and Industry</a:t>
                      </a:r>
                      <a:endParaRPr lang="en-GB" b="1" dirty="0">
                        <a:latin typeface="Myriad Pro"/>
                      </a:endParaRPr>
                    </a:p>
                  </a:txBody>
                  <a:tcPr/>
                </a:tc>
                <a:tc>
                  <a:txBody>
                    <a:bodyPr/>
                    <a:lstStyle/>
                    <a:p>
                      <a:pPr marL="365125" indent="-365125">
                        <a:buFont typeface="Wingdings" pitchFamily="2" charset="2"/>
                        <a:buChar char="q"/>
                      </a:pPr>
                      <a:r>
                        <a:rPr lang="en-GB" sz="1600" b="1" kern="1200" baseline="0" dirty="0" smtClean="0">
                          <a:solidFill>
                            <a:schemeClr val="dk1"/>
                          </a:solidFill>
                          <a:latin typeface="Myriad Pro"/>
                          <a:ea typeface="+mn-ea"/>
                          <a:cs typeface="+mn-cs"/>
                        </a:rPr>
                        <a:t>Use the best available information for R&amp;D, increasing productivity</a:t>
                      </a:r>
                    </a:p>
                    <a:p>
                      <a:pPr marL="365125" indent="-365125">
                        <a:buFont typeface="Wingdings" pitchFamily="2" charset="2"/>
                        <a:buChar char="q"/>
                      </a:pPr>
                      <a:r>
                        <a:rPr lang="en-GB" sz="1600" b="1" kern="1200" baseline="0" dirty="0" smtClean="0">
                          <a:solidFill>
                            <a:schemeClr val="dk1"/>
                          </a:solidFill>
                          <a:latin typeface="Myriad Pro"/>
                          <a:ea typeface="+mn-ea"/>
                          <a:cs typeface="+mn-cs"/>
                        </a:rPr>
                        <a:t>Create new knowledge, markets and job opportunities</a:t>
                      </a:r>
                    </a:p>
                    <a:p>
                      <a:pPr marL="365125" indent="-365125">
                        <a:buFont typeface="Wingdings" pitchFamily="2" charset="2"/>
                        <a:buChar char="q"/>
                      </a:pPr>
                      <a:r>
                        <a:rPr lang="en-GB" sz="1600" b="1" kern="1200" baseline="0" dirty="0" smtClean="0">
                          <a:solidFill>
                            <a:schemeClr val="dk1"/>
                          </a:solidFill>
                          <a:latin typeface="Myriad Pro"/>
                          <a:ea typeface="+mn-ea"/>
                          <a:cs typeface="+mn-cs"/>
                        </a:rPr>
                        <a:t>Provide a strong industrial and economic base for European prosperity</a:t>
                      </a:r>
                    </a:p>
                    <a:p>
                      <a:pPr marL="365125" indent="-365125">
                        <a:buFont typeface="Wingdings" pitchFamily="2" charset="2"/>
                        <a:buChar char="q"/>
                      </a:pPr>
                      <a:r>
                        <a:rPr lang="en-GB" sz="1600" b="1" kern="1200" baseline="0" dirty="0" smtClean="0">
                          <a:solidFill>
                            <a:schemeClr val="dk1"/>
                          </a:solidFill>
                          <a:latin typeface="Myriad Pro"/>
                          <a:ea typeface="+mn-ea"/>
                          <a:cs typeface="+mn-cs"/>
                        </a:rPr>
                        <a:t>Increase opportunities for mobility and knowledge exchange</a:t>
                      </a:r>
                      <a:endParaRPr lang="en-GB" sz="1600" b="1" dirty="0">
                        <a:latin typeface="Myriad Pro"/>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a:xfrm>
            <a:off x="914400" y="1783560"/>
            <a:ext cx="7772400" cy="4572000"/>
          </a:xfrm>
        </p:spPr>
        <p:txBody>
          <a:bodyPr/>
          <a:lstStyle/>
          <a:p>
            <a:pPr>
              <a:buFont typeface="Wingdings" pitchFamily="2" charset="2"/>
              <a:buChar char="q"/>
            </a:pPr>
            <a:r>
              <a:rPr lang="en-US" b="1" dirty="0" smtClean="0">
                <a:solidFill>
                  <a:srgbClr val="FFFF00"/>
                </a:solidFill>
              </a:rPr>
              <a:t> </a:t>
            </a:r>
            <a:r>
              <a:rPr lang="en-US" dirty="0" smtClean="0"/>
              <a:t>Context</a:t>
            </a:r>
          </a:p>
          <a:p>
            <a:pPr>
              <a:buFont typeface="Wingdings" pitchFamily="2" charset="2"/>
              <a:buChar char="q"/>
            </a:pPr>
            <a:r>
              <a:rPr lang="en-US" dirty="0" smtClean="0"/>
              <a:t> </a:t>
            </a:r>
            <a:r>
              <a:rPr lang="en-US" b="1" dirty="0" smtClean="0">
                <a:solidFill>
                  <a:srgbClr val="FF0000"/>
                </a:solidFill>
              </a:rPr>
              <a:t>Vision</a:t>
            </a:r>
            <a:r>
              <a:rPr lang="en-US" dirty="0" smtClean="0">
                <a:solidFill>
                  <a:srgbClr val="FF0000"/>
                </a:solidFill>
              </a:rPr>
              <a:t> </a:t>
            </a:r>
          </a:p>
          <a:p>
            <a:pPr>
              <a:buFont typeface="Wingdings" pitchFamily="2" charset="2"/>
              <a:buChar char="q"/>
            </a:pPr>
            <a:r>
              <a:rPr lang="en-US" dirty="0" smtClean="0"/>
              <a:t> Integration &amp; initial wish list</a:t>
            </a:r>
          </a:p>
          <a:p>
            <a:pPr>
              <a:buFont typeface="Wingdings" pitchFamily="2" charset="2"/>
              <a:buChar char="q"/>
            </a:pPr>
            <a:r>
              <a:rPr lang="en-US" dirty="0" smtClean="0"/>
              <a:t> Benefits</a:t>
            </a:r>
          </a:p>
          <a:p>
            <a:pPr>
              <a:buFont typeface="Wingdings" pitchFamily="2" charset="2"/>
              <a:buChar char="q"/>
            </a:pPr>
            <a:r>
              <a:rPr lang="en-US" dirty="0" smtClean="0"/>
              <a:t> Obstacles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Vision 2030                                  </a:t>
            </a:r>
            <a:r>
              <a:rPr lang="en-US" sz="3200" dirty="0" smtClean="0"/>
              <a:t>high-level experts group on Scientific Data</a:t>
            </a:r>
            <a:endParaRPr lang="en-US" sz="3200" dirty="0"/>
          </a:p>
        </p:txBody>
      </p:sp>
      <p:sp>
        <p:nvSpPr>
          <p:cNvPr id="4" name="Text Box 1"/>
          <p:cNvSpPr txBox="1">
            <a:spLocks noChangeArrowheads="1"/>
          </p:cNvSpPr>
          <p:nvPr/>
        </p:nvSpPr>
        <p:spPr bwMode="auto">
          <a:xfrm>
            <a:off x="36685" y="2237960"/>
            <a:ext cx="5332987" cy="351790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“Our vision is a scientific e-Infrastructure that supports seamless access, use, re-use and trust of data. In a sense, the physical and technical infrastructure becomes invisible and the data themselves become the infrastructure – a valuable asset, on which science, technology, the economy and society can advance.”</a:t>
            </a: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dirty="0">
                <a:latin typeface="Myriad Pro"/>
              </a:rPr>
              <a:t>High-Level Group on Scientific Data</a:t>
            </a:r>
            <a:endParaRPr lang="en-US" sz="1000" i="1" dirty="0">
              <a:latin typeface="Myriad Pro"/>
            </a:endParaRP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dirty="0">
                <a:latin typeface="Myriad Pro"/>
              </a:rPr>
              <a:t>“Riding the Wave: how Europe can gain from the raising tide of scientific data”</a:t>
            </a:r>
            <a:endParaRPr lang="en-GB" sz="2000" i="1" dirty="0">
              <a:latin typeface="Myriad Pro"/>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2800" dirty="0">
              <a:latin typeface="Myriad Pro"/>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a:t>
            </a:r>
          </a:p>
        </p:txBody>
      </p:sp>
      <p:pic>
        <p:nvPicPr>
          <p:cNvPr id="5" name="Picture Placeholder 4" descr="Senario images_dataset.jpg"/>
          <p:cNvPicPr>
            <a:picLocks noChangeAspect="1"/>
          </p:cNvPicPr>
          <p:nvPr/>
        </p:nvPicPr>
        <p:blipFill>
          <a:blip r:embed="rId2"/>
          <a:srcRect l="-1544" r="-1544"/>
          <a:stretch>
            <a:fillRect/>
          </a:stretch>
        </p:blipFill>
        <p:spPr>
          <a:xfrm>
            <a:off x="5311302" y="2451965"/>
            <a:ext cx="3832698" cy="26158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50001" y="1435272"/>
            <a:ext cx="8643997" cy="1521931"/>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(1) </a:t>
            </a:r>
            <a:r>
              <a:rPr lang="en-GB" sz="2400" dirty="0">
                <a:latin typeface="Myriad Pro"/>
              </a:rPr>
              <a:t>All stakeholders, from scientists to national authorities to general public are aware of the critical importance of preserving and sharing reliable data produced during the </a:t>
            </a:r>
            <a:r>
              <a:rPr lang="en-GB" sz="2400" dirty="0" smtClean="0">
                <a:latin typeface="Myriad Pro"/>
              </a:rPr>
              <a:t>scientific </a:t>
            </a:r>
            <a:r>
              <a:rPr lang="en-GB" sz="2400" dirty="0">
                <a:latin typeface="Myriad Pro"/>
              </a:rPr>
              <a:t>process. </a:t>
            </a:r>
            <a:endParaRPr lang="en-GB" sz="1050" i="1" dirty="0" smtClean="0">
              <a:latin typeface="Myriad Pro"/>
            </a:endParaRPr>
          </a:p>
        </p:txBody>
      </p:sp>
      <p:sp>
        <p:nvSpPr>
          <p:cNvPr id="6" name="TextBox 3"/>
          <p:cNvSpPr txBox="1"/>
          <p:nvPr/>
        </p:nvSpPr>
        <p:spPr>
          <a:xfrm>
            <a:off x="542900" y="2955543"/>
            <a:ext cx="8143900" cy="3717941"/>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smtClean="0">
                <a:latin typeface="Myriad Pro"/>
              </a:rPr>
              <a:t>All</a:t>
            </a:r>
            <a:r>
              <a:rPr lang="en-GB" dirty="0" smtClean="0">
                <a:latin typeface="Myriad Pro"/>
              </a:rPr>
              <a:t> member states ought to publish their policies and implementation plans on the conservation and sharing of scientific data, aiming at a coordinated European approach.</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Legal issues are worked out so that they encourage, and not impede, global data sharing.</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The scientific community is supported to provide its data and metadata for re-use.</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Every funded science project includes a fixed budget percentage for compulsory conservation and distribution of data, spent depending of the project context.</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Data form an infrastructure, and are an asset for future science and the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47083" y="1437091"/>
            <a:ext cx="8572560" cy="1797441"/>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(2) </a:t>
            </a:r>
            <a:r>
              <a:rPr lang="en-GB" sz="2400" dirty="0">
                <a:latin typeface="Myriad Pro"/>
              </a:rPr>
              <a:t>Researchers and practitioners from any discipline are able to find, access and process the data they need. They can be confident in their ability to use and understand data and they can evaluate the degree to which the data can be trusted</a:t>
            </a:r>
            <a:r>
              <a:rPr lang="en-GB" sz="2400" dirty="0" smtClean="0">
                <a:latin typeface="Myriad Pro"/>
              </a:rPr>
              <a:t>.</a:t>
            </a:r>
            <a:endParaRPr lang="en-GB" dirty="0">
              <a:latin typeface="Myriad Pro"/>
            </a:endParaRPr>
          </a:p>
        </p:txBody>
      </p:sp>
      <p:sp>
        <p:nvSpPr>
          <p:cNvPr id="8" name="TextBox 4"/>
          <p:cNvSpPr txBox="1"/>
          <p:nvPr/>
        </p:nvSpPr>
        <p:spPr>
          <a:xfrm>
            <a:off x="142860" y="3111901"/>
            <a:ext cx="8858280" cy="3794885"/>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robust, reliable, flexible, green, evolvable data framework with appropriate governance and long-term funding schemes to key services such as Persistent Identification and registries of metadata.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Propose a directive demanding that data descriptions and provenance are associated with public (and other) 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directive to set up a unified authentication and authorisation system.</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Set Grand Challenges to aggregate domains.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Provide “forums” to define strategies at disciplinary and cross-disciplinary levels for metadata definition.</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Dramatic progress in the efficiency of the scientific process, and rapid advances in our understanding of our complex world, enabling the best brains to thrive wherever they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6137" y="1427058"/>
            <a:ext cx="8572560" cy="2643206"/>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(3) </a:t>
            </a:r>
            <a:r>
              <a:rPr lang="en-GB" sz="2400" dirty="0">
                <a:latin typeface="Myriad Pro"/>
              </a:rPr>
              <a:t>Producers of data benefit from opening it to broad access and prefer to deposit their data with confidence in reliable repositories. A framework of repositories work to international standards, to ensure they are trustworthy</a:t>
            </a:r>
            <a:r>
              <a:rPr lang="en-GB" sz="2400" dirty="0" smtClean="0">
                <a:latin typeface="Myriad Pro"/>
              </a:rPr>
              <a:t>.</a:t>
            </a:r>
            <a:endParaRPr lang="en-GB" dirty="0">
              <a:latin typeface="Myriad Pro"/>
            </a:endParaRPr>
          </a:p>
        </p:txBody>
      </p:sp>
      <p:sp>
        <p:nvSpPr>
          <p:cNvPr id="6" name="TextBox 3"/>
          <p:cNvSpPr txBox="1"/>
          <p:nvPr/>
        </p:nvSpPr>
        <p:spPr>
          <a:xfrm>
            <a:off x="214282" y="2825040"/>
            <a:ext cx="8929718" cy="3871829"/>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Propose reliable metrics to assess the quality and impact of </a:t>
            </a:r>
            <a:r>
              <a:rPr lang="en-GB" dirty="0" err="1" smtClean="0">
                <a:latin typeface="Myriad Pro"/>
              </a:rPr>
              <a:t>datasets.All</a:t>
            </a:r>
            <a:r>
              <a:rPr lang="en-GB" dirty="0" smtClean="0">
                <a:latin typeface="Myriad Pro"/>
              </a:rPr>
              <a:t> agencies should recognise high quality data publication in career advancement.</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instruments so long-term (rolling) EU and national funding is available for the maintenance and curation of significant datasets.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Help create and support international audit and certification processes.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Link funding of repositories at EU and national level to their evaluation.</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the discipline of data scientist, to ensure curation and quality in all aspects of the system.</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Data-rich society with information that can be used for new and unexpected purposes.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Trustworthy information is useable now and for future generations.</a:t>
            </a: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50001" y="1402105"/>
            <a:ext cx="8643998" cy="1735948"/>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(4) </a:t>
            </a:r>
            <a:r>
              <a:rPr lang="en-GB" sz="2400" dirty="0">
                <a:latin typeface="Myriad Pro"/>
              </a:rPr>
              <a:t>Public funding rises, because funding bodies have confidence that their investments in research are paying back extra dividends to society, through increased use and re-use of publicly generated data</a:t>
            </a:r>
            <a:r>
              <a:rPr lang="en-GB" sz="2400" dirty="0" smtClean="0">
                <a:latin typeface="Myriad Pro"/>
              </a:rPr>
              <a:t>.</a:t>
            </a:r>
            <a:endParaRPr lang="en-GB" dirty="0">
              <a:latin typeface="Myriad Pro"/>
            </a:endParaRPr>
          </a:p>
        </p:txBody>
      </p:sp>
      <p:sp>
        <p:nvSpPr>
          <p:cNvPr id="8" name="TextBox 3"/>
          <p:cNvSpPr txBox="1"/>
          <p:nvPr/>
        </p:nvSpPr>
        <p:spPr>
          <a:xfrm>
            <a:off x="250001" y="3222454"/>
            <a:ext cx="8643998" cy="1271117"/>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EU and national agencies mandate that data management plans be created.</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Funders have a strategic view of the value of data produced.</a:t>
            </a:r>
          </a:p>
          <a:p>
            <a:pPr>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1057" y="1412441"/>
            <a:ext cx="8643998" cy="250033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(5) </a:t>
            </a:r>
            <a:r>
              <a:rPr lang="en-GB" sz="2400" dirty="0">
                <a:latin typeface="Myriad Pro"/>
              </a:rPr>
              <a:t>The innovative power of industry and enterprise is harnessed by clear and efficient arrangements for exchange of data between private and public sectors allowing appropriate returns for both.</a:t>
            </a:r>
            <a:endParaRPr lang="en-GB" dirty="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6" name="TextBox 3"/>
          <p:cNvSpPr txBox="1"/>
          <p:nvPr/>
        </p:nvSpPr>
        <p:spPr>
          <a:xfrm>
            <a:off x="162608" y="3243400"/>
            <a:ext cx="8786842" cy="2422202"/>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Use the power of EU-wide procurement to stimulate more commercial offerings and partnerships.</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better collaborative models and incentives for the private sector to invest and work with science for the benefit of all.</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improved mobility and exchange opportunities.</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Commercial expertise is harnessed to the public benefit in a healthy economy.</a:t>
            </a:r>
          </a:p>
          <a:p>
            <a:pPr algn="just">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40507" y="1402322"/>
            <a:ext cx="8572560" cy="285752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(6) </a:t>
            </a:r>
            <a:r>
              <a:rPr lang="en-GB" sz="2400" dirty="0">
                <a:latin typeface="Myriad Pro"/>
              </a:rPr>
              <a:t>The public has access and can make creative use of the huge amount of data available; it can also contribute to the data store and enrich it. All can be adequately educated and prepared to benefit from this abundance of information.</a:t>
            </a:r>
            <a:endParaRPr lang="en-GB" dirty="0">
              <a:latin typeface="Myriad Pro"/>
            </a:endParaRPr>
          </a:p>
          <a:p>
            <a:pPr marL="717550" lvl="1" indent="-260350" algn="just">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8" name="TextBox 4"/>
          <p:cNvSpPr txBox="1"/>
          <p:nvPr/>
        </p:nvSpPr>
        <p:spPr>
          <a:xfrm>
            <a:off x="97275" y="3250059"/>
            <a:ext cx="8838825" cy="3046988"/>
          </a:xfrm>
          <a:prstGeom prst="rect">
            <a:avLst/>
          </a:prstGeom>
          <a:noFill/>
        </p:spPr>
        <p:txBody>
          <a:bodyPr wrap="square" rtlCol="0">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non-specialist as well as specialist data access, visualisation, mining and research environments.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annotation services to collect views and derived results.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data recommender systems.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Embed data science in all training and academic qualifications.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Integrate into gaming and social networks</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Citizens get a better awareness of and confidence in sciences, and can play an active role in evidence based decision making and can question statements made in the media.</a:t>
            </a: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96711" y="914404"/>
            <a:ext cx="8647289" cy="5655734"/>
          </a:xfrm>
        </p:spPr>
        <p:txBody>
          <a:bodyPr/>
          <a:lstStyle/>
          <a:p>
            <a:r>
              <a:rPr lang="en-US" sz="1900" dirty="0" smtClean="0">
                <a:solidFill>
                  <a:srgbClr val="FF0000"/>
                </a:solidFill>
              </a:rPr>
              <a:t>Chair</a:t>
            </a:r>
            <a:r>
              <a:rPr lang="en-US" sz="1900" dirty="0" smtClean="0"/>
              <a:t>: </a:t>
            </a:r>
            <a:r>
              <a:rPr lang="en-US" sz="1900" b="1" dirty="0" smtClean="0"/>
              <a:t>John Wood</a:t>
            </a:r>
            <a:r>
              <a:rPr lang="en-US" sz="1900" dirty="0" smtClean="0"/>
              <a:t> - Secretary General of the Association of Commonwealth Universities</a:t>
            </a:r>
            <a:br>
              <a:rPr lang="en-US" sz="1900" dirty="0" smtClean="0"/>
            </a:br>
            <a:r>
              <a:rPr lang="en-US" sz="1900" dirty="0" smtClean="0"/>
              <a:t>- </a:t>
            </a:r>
            <a:r>
              <a:rPr lang="en-US" sz="1900" b="1" dirty="0" smtClean="0"/>
              <a:t>Thomas </a:t>
            </a:r>
            <a:r>
              <a:rPr lang="en-US" sz="1900" b="1" dirty="0" err="1" smtClean="0"/>
              <a:t>Andersson</a:t>
            </a:r>
            <a:r>
              <a:rPr lang="en-US" sz="1900" b="1" dirty="0" smtClean="0"/>
              <a:t> -</a:t>
            </a:r>
            <a:r>
              <a:rPr lang="en-US" sz="1900" dirty="0" smtClean="0"/>
              <a:t> Professor of Economics and former President, </a:t>
            </a:r>
            <a:r>
              <a:rPr lang="en-US" sz="1900" dirty="0" err="1" smtClean="0"/>
              <a:t>Jönköping</a:t>
            </a:r>
            <a:r>
              <a:rPr lang="en-US" sz="1900" dirty="0" smtClean="0"/>
              <a:t> University; Senior Advisor, Science, Technology and Innovation, Sultanate of Oman</a:t>
            </a:r>
            <a:br>
              <a:rPr lang="en-US" sz="1900" dirty="0" smtClean="0"/>
            </a:br>
            <a:r>
              <a:rPr lang="en-US" sz="1900" dirty="0" smtClean="0"/>
              <a:t>- </a:t>
            </a:r>
            <a:r>
              <a:rPr lang="en-US" sz="1900" b="1" dirty="0" err="1" smtClean="0"/>
              <a:t>Achim</a:t>
            </a:r>
            <a:r>
              <a:rPr lang="en-US" sz="1900" b="1" dirty="0" smtClean="0"/>
              <a:t> </a:t>
            </a:r>
            <a:r>
              <a:rPr lang="en-US" sz="1900" b="1" dirty="0" err="1" smtClean="0"/>
              <a:t>Bachem</a:t>
            </a:r>
            <a:r>
              <a:rPr lang="en-US" sz="1900" dirty="0" smtClean="0"/>
              <a:t> - Chairman, Board of Directors, </a:t>
            </a:r>
            <a:r>
              <a:rPr lang="en-US" sz="1900" dirty="0" err="1" smtClean="0"/>
              <a:t>Forschungszentrum</a:t>
            </a:r>
            <a:r>
              <a:rPr lang="en-US" sz="1900" dirty="0" smtClean="0"/>
              <a:t> </a:t>
            </a:r>
            <a:r>
              <a:rPr lang="en-US" sz="1900" dirty="0" err="1" smtClean="0"/>
              <a:t>Jülich</a:t>
            </a:r>
            <a:r>
              <a:rPr lang="en-US" sz="1900" dirty="0" smtClean="0"/>
              <a:t> GmbH</a:t>
            </a:r>
            <a:br>
              <a:rPr lang="en-US" sz="1900" dirty="0" smtClean="0"/>
            </a:br>
            <a:r>
              <a:rPr lang="en-US" sz="1900" dirty="0" smtClean="0"/>
              <a:t>- </a:t>
            </a:r>
            <a:r>
              <a:rPr lang="en-US" sz="1900" b="1" dirty="0" err="1" smtClean="0"/>
              <a:t>Christoph</a:t>
            </a:r>
            <a:r>
              <a:rPr lang="en-US" sz="1900" b="1" dirty="0" smtClean="0"/>
              <a:t> Best</a:t>
            </a:r>
            <a:r>
              <a:rPr lang="en-US" sz="1900" dirty="0" smtClean="0"/>
              <a:t> - European Bioinformatics Institute, Cambridge (UK)/Google UK Ltd, London (from September 2010)</a:t>
            </a:r>
            <a:br>
              <a:rPr lang="en-US" sz="1900" dirty="0" smtClean="0"/>
            </a:br>
            <a:r>
              <a:rPr lang="en-US" sz="1900" dirty="0" smtClean="0"/>
              <a:t>- </a:t>
            </a:r>
            <a:r>
              <a:rPr lang="en-US" sz="1900" b="1" dirty="0" smtClean="0"/>
              <a:t>Françoise </a:t>
            </a:r>
            <a:r>
              <a:rPr lang="en-US" sz="1900" b="1" dirty="0" err="1" smtClean="0"/>
              <a:t>Genova</a:t>
            </a:r>
            <a:r>
              <a:rPr lang="en-US" sz="1900" b="1" dirty="0" smtClean="0"/>
              <a:t> -</a:t>
            </a:r>
            <a:r>
              <a:rPr lang="en-US" sz="1900" dirty="0" smtClean="0"/>
              <a:t> Director, Strasbourg Astronomical Data Centre; </a:t>
            </a:r>
            <a:r>
              <a:rPr lang="en-US" sz="1900" dirty="0" err="1" smtClean="0"/>
              <a:t>Observatoire</a:t>
            </a:r>
            <a:r>
              <a:rPr lang="en-US" sz="1900" dirty="0" smtClean="0"/>
              <a:t> </a:t>
            </a:r>
            <a:r>
              <a:rPr lang="en-US" sz="1900" dirty="0" err="1" smtClean="0"/>
              <a:t>Astronomique</a:t>
            </a:r>
            <a:r>
              <a:rPr lang="en-US" sz="1900" dirty="0" smtClean="0"/>
              <a:t> de Strasbourg, </a:t>
            </a:r>
            <a:r>
              <a:rPr lang="en-US" sz="1900" dirty="0" err="1" smtClean="0"/>
              <a:t>Université</a:t>
            </a:r>
            <a:r>
              <a:rPr lang="en-US" sz="1900" dirty="0" smtClean="0"/>
              <a:t> de Strasbourg/CNRS</a:t>
            </a:r>
            <a:br>
              <a:rPr lang="en-US" sz="1900" dirty="0" smtClean="0"/>
            </a:br>
            <a:r>
              <a:rPr lang="en-US" sz="1900" dirty="0" smtClean="0"/>
              <a:t>- </a:t>
            </a:r>
            <a:r>
              <a:rPr lang="en-US" sz="1900" b="1" dirty="0" smtClean="0"/>
              <a:t>Diego R. Lopez</a:t>
            </a:r>
            <a:r>
              <a:rPr lang="en-US" sz="1900" dirty="0" smtClean="0"/>
              <a:t> - </a:t>
            </a:r>
            <a:r>
              <a:rPr lang="en-US" sz="1900" dirty="0" err="1" smtClean="0"/>
              <a:t>RedIRIS</a:t>
            </a:r>
            <a:r>
              <a:rPr lang="en-US" sz="1900" dirty="0" smtClean="0"/>
              <a:t/>
            </a:r>
            <a:br>
              <a:rPr lang="en-US" sz="1900" dirty="0" smtClean="0"/>
            </a:br>
            <a:r>
              <a:rPr lang="en-US" sz="1900" dirty="0" smtClean="0"/>
              <a:t>- </a:t>
            </a:r>
            <a:r>
              <a:rPr lang="en-US" sz="1900" b="1" dirty="0" err="1" smtClean="0"/>
              <a:t>Wouter</a:t>
            </a:r>
            <a:r>
              <a:rPr lang="en-US" sz="1900" b="1" dirty="0" smtClean="0"/>
              <a:t> Los</a:t>
            </a:r>
            <a:r>
              <a:rPr lang="en-US" sz="1900" dirty="0" smtClean="0"/>
              <a:t> - Faculty of Science at the University of Amsterdam; Coordinator of</a:t>
            </a:r>
            <a:br>
              <a:rPr lang="en-US" sz="1900" dirty="0" smtClean="0"/>
            </a:br>
            <a:r>
              <a:rPr lang="en-US" sz="1900" dirty="0" smtClean="0"/>
              <a:t>preparatory project </a:t>
            </a:r>
            <a:r>
              <a:rPr lang="en-US" sz="1900" dirty="0" err="1" smtClean="0"/>
              <a:t>LifeWatch</a:t>
            </a:r>
            <a:r>
              <a:rPr lang="en-US" sz="1900" dirty="0" smtClean="0"/>
              <a:t> biodiversity research infrastructure; Vice Chair Governing Board of GBIF</a:t>
            </a:r>
            <a:br>
              <a:rPr lang="en-US" sz="1900" dirty="0" smtClean="0"/>
            </a:br>
            <a:r>
              <a:rPr lang="en-US" sz="1900" dirty="0" smtClean="0"/>
              <a:t>- </a:t>
            </a:r>
            <a:r>
              <a:rPr lang="en-US" sz="1900" b="1" dirty="0" smtClean="0"/>
              <a:t>Monica </a:t>
            </a:r>
            <a:r>
              <a:rPr lang="en-US" sz="1900" b="1" dirty="0" err="1" smtClean="0"/>
              <a:t>Marinucci</a:t>
            </a:r>
            <a:r>
              <a:rPr lang="en-US" sz="1900" dirty="0" smtClean="0"/>
              <a:t> - Director, Oracle Public Sector, Education and Research Business Unit</a:t>
            </a:r>
            <a:br>
              <a:rPr lang="en-US" sz="1900" dirty="0" smtClean="0"/>
            </a:br>
            <a:r>
              <a:rPr lang="en-US" sz="1900" dirty="0" smtClean="0"/>
              <a:t>- </a:t>
            </a:r>
            <a:r>
              <a:rPr lang="en-US" sz="1900" b="1" dirty="0" smtClean="0"/>
              <a:t>Laurent </a:t>
            </a:r>
            <a:r>
              <a:rPr lang="en-US" sz="1900" b="1" dirty="0" err="1" smtClean="0"/>
              <a:t>Romary</a:t>
            </a:r>
            <a:r>
              <a:rPr lang="en-US" sz="1900" dirty="0" smtClean="0"/>
              <a:t> - INRIA and Humboldt University</a:t>
            </a:r>
            <a:br>
              <a:rPr lang="en-US" sz="1900" dirty="0" smtClean="0"/>
            </a:br>
            <a:r>
              <a:rPr lang="en-US" sz="1900" dirty="0" smtClean="0"/>
              <a:t>- </a:t>
            </a:r>
            <a:r>
              <a:rPr lang="en-US" sz="1900" b="1" dirty="0" smtClean="0"/>
              <a:t>Herbert Van de </a:t>
            </a:r>
            <a:r>
              <a:rPr lang="en-US" sz="1900" b="1" dirty="0" err="1" smtClean="0"/>
              <a:t>Sompel</a:t>
            </a:r>
            <a:r>
              <a:rPr lang="en-US" sz="1900" dirty="0" smtClean="0"/>
              <a:t> -  Staff Scientist, Los Alamos National Laboratory</a:t>
            </a:r>
            <a:br>
              <a:rPr lang="en-US" sz="1900" dirty="0" smtClean="0"/>
            </a:br>
            <a:r>
              <a:rPr lang="en-US" sz="1900" dirty="0" smtClean="0"/>
              <a:t>- </a:t>
            </a:r>
            <a:r>
              <a:rPr lang="en-US" sz="1900" b="1" dirty="0" smtClean="0"/>
              <a:t>Jens </a:t>
            </a:r>
            <a:r>
              <a:rPr lang="en-US" sz="1900" b="1" dirty="0" err="1" smtClean="0"/>
              <a:t>Vigen</a:t>
            </a:r>
            <a:r>
              <a:rPr lang="en-US" sz="1900" dirty="0" smtClean="0"/>
              <a:t> - Head Librarian, European Organization for Nuclear Research, CERN</a:t>
            </a:r>
            <a:br>
              <a:rPr lang="en-US" sz="1900" dirty="0" smtClean="0"/>
            </a:br>
            <a:r>
              <a:rPr lang="en-US" sz="1900" dirty="0" smtClean="0"/>
              <a:t>- </a:t>
            </a:r>
            <a:r>
              <a:rPr lang="en-US" sz="1900" b="1" dirty="0" smtClean="0"/>
              <a:t>Peter </a:t>
            </a:r>
            <a:r>
              <a:rPr lang="en-US" sz="1900" b="1" dirty="0" err="1" smtClean="0"/>
              <a:t>Wittenburg</a:t>
            </a:r>
            <a:r>
              <a:rPr lang="en-US" sz="1900" dirty="0" smtClean="0"/>
              <a:t> -  Technical Director, Max Planck Institute for Psycholinguistics</a:t>
            </a:r>
            <a:br>
              <a:rPr lang="en-US" sz="1900" dirty="0" smtClean="0"/>
            </a:br>
            <a:r>
              <a:rPr lang="en-US" sz="1900" dirty="0" err="1" smtClean="0">
                <a:solidFill>
                  <a:srgbClr val="FF0000"/>
                </a:solidFill>
              </a:rPr>
              <a:t>Rapporteur</a:t>
            </a:r>
            <a:r>
              <a:rPr lang="en-US" sz="1900" dirty="0" smtClean="0"/>
              <a:t>: </a:t>
            </a:r>
            <a:r>
              <a:rPr lang="en-US" sz="1900" b="1" dirty="0" smtClean="0"/>
              <a:t>David </a:t>
            </a:r>
            <a:r>
              <a:rPr lang="en-US" sz="1900" b="1" dirty="0" err="1" smtClean="0"/>
              <a:t>Giaretta</a:t>
            </a:r>
            <a:r>
              <a:rPr lang="en-US" sz="1900" b="1" dirty="0" smtClean="0"/>
              <a:t> -</a:t>
            </a:r>
            <a:r>
              <a:rPr lang="en-US" sz="1900" dirty="0" smtClean="0"/>
              <a:t> STFC and Alliance for Permanent Access</a:t>
            </a:r>
            <a:endParaRPr lang="en-US" sz="1900" dirty="0"/>
          </a:p>
        </p:txBody>
      </p:sp>
      <p:sp>
        <p:nvSpPr>
          <p:cNvPr id="3" name="Title 1"/>
          <p:cNvSpPr txBox="1">
            <a:spLocks/>
          </p:cNvSpPr>
          <p:nvPr/>
        </p:nvSpPr>
        <p:spPr>
          <a:xfrm>
            <a:off x="185195" y="151578"/>
            <a:ext cx="8686800" cy="914400"/>
          </a:xfrm>
          <a:prstGeom prst="rect">
            <a:avLst/>
          </a:prstGeom>
        </p:spPr>
        <p:txBody>
          <a:bodyPr vert="horz" anchor="t">
            <a:noAutofit/>
          </a:bodyPr>
          <a:lstStyle/>
          <a:p>
            <a:pPr lvl="0" algn="r" defTabSz="914400">
              <a:spcBef>
                <a:spcPct val="0"/>
              </a:spcBef>
            </a:pPr>
            <a:r>
              <a:rPr lang="en-US" sz="2600" b="1" dirty="0" smtClean="0">
                <a:latin typeface="Myriad Pro"/>
              </a:rPr>
              <a:t>Members of High Level Expert Group on Scientific Data</a:t>
            </a:r>
            <a:endParaRPr kumimoji="0" lang="en-US" sz="2600" b="0" i="0" u="none" strike="noStrike" kern="1200" cap="none" spc="-100" normalizeH="0" baseline="0" noProof="0" dirty="0">
              <a:ln>
                <a:noFill/>
              </a:ln>
              <a:solidFill>
                <a:schemeClr val="tx2">
                  <a:satMod val="200000"/>
                </a:schemeClr>
              </a:solidFill>
              <a:effectLst/>
              <a:uLnTx/>
              <a:uFillTx/>
              <a:latin typeface="Myriad Pro"/>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5" name="Text Box 1"/>
          <p:cNvSpPr txBox="1">
            <a:spLocks noChangeArrowheads="1"/>
          </p:cNvSpPr>
          <p:nvPr/>
        </p:nvSpPr>
        <p:spPr bwMode="auto">
          <a:xfrm>
            <a:off x="240507" y="1409422"/>
            <a:ext cx="8572560" cy="2071702"/>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(7) </a:t>
            </a:r>
            <a:r>
              <a:rPr lang="en-GB" sz="2400" dirty="0">
                <a:latin typeface="Myriad Pro"/>
              </a:rPr>
              <a:t>Policy makers can make decisions based on solid evidence, and can monitor the impacts of these decisions. Government becomes more trustworthy</a:t>
            </a:r>
            <a:r>
              <a:rPr lang="en-GB" sz="2400" dirty="0" smtClean="0">
                <a:latin typeface="Myriad Pro"/>
              </a:rPr>
              <a:t>.</a:t>
            </a:r>
            <a:endParaRPr lang="en-GB" dirty="0">
              <a:latin typeface="Myriad Pro"/>
            </a:endParaRPr>
          </a:p>
        </p:txBody>
      </p:sp>
      <p:sp>
        <p:nvSpPr>
          <p:cNvPr id="6" name="TextBox 3"/>
          <p:cNvSpPr txBox="1"/>
          <p:nvPr/>
        </p:nvSpPr>
        <p:spPr>
          <a:xfrm>
            <a:off x="162608" y="3086758"/>
            <a:ext cx="8786842" cy="1286506"/>
          </a:xfrm>
          <a:prstGeom prst="rect">
            <a:avLst/>
          </a:prstGeom>
          <a:noFill/>
        </p:spPr>
        <p:txBody>
          <a:bodyPr wrap="square" rtlCol="0">
            <a:spAutoFit/>
          </a:bodyPr>
          <a:lstStyle/>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a:t>
            </a:r>
            <a:r>
              <a:rPr lang="en-GB" b="1" dirty="0" smtClean="0">
                <a:solidFill>
                  <a:srgbClr val="FF0000"/>
                </a:solidFill>
                <a:latin typeface="Myriad Pro"/>
              </a:rPr>
              <a:t>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Policy decisions are evidence-based to bridge the gap between society and decision-making, and increase public confidence in political decisions.</a:t>
            </a:r>
          </a:p>
          <a:p>
            <a:pPr>
              <a:buClr>
                <a:schemeClr val="tx1"/>
              </a:buClr>
            </a:pPr>
            <a:endParaRPr lang="en-GB" sz="2400"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5777"/>
            <a:ext cx="7772400" cy="914400"/>
          </a:xfrm>
        </p:spPr>
        <p:txBody>
          <a:bodyPr/>
          <a:lstStyle/>
          <a:p>
            <a:pPr algn="r"/>
            <a:r>
              <a:rPr lang="en-US" dirty="0" smtClean="0"/>
              <a:t>Vision 2030</a:t>
            </a:r>
            <a:endParaRPr lang="en-US" sz="3200" dirty="0"/>
          </a:p>
        </p:txBody>
      </p:sp>
      <p:sp>
        <p:nvSpPr>
          <p:cNvPr id="7" name="Text Box 1"/>
          <p:cNvSpPr txBox="1">
            <a:spLocks noChangeArrowheads="1"/>
          </p:cNvSpPr>
          <p:nvPr/>
        </p:nvSpPr>
        <p:spPr bwMode="auto">
          <a:xfrm>
            <a:off x="250001" y="1408668"/>
            <a:ext cx="8643998" cy="1214446"/>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(8) </a:t>
            </a:r>
            <a:r>
              <a:rPr lang="en-GB" sz="2400" dirty="0">
                <a:latin typeface="Myriad Pro"/>
              </a:rPr>
              <a:t>Global governance promotes international trust and interoperability</a:t>
            </a:r>
            <a:r>
              <a:rPr lang="en-GB" sz="2400" dirty="0" smtClean="0">
                <a:latin typeface="Myriad Pro"/>
              </a:rPr>
              <a:t>.</a:t>
            </a:r>
            <a:endParaRPr lang="en-GB" dirty="0">
              <a:latin typeface="Myriad Pro"/>
            </a:endParaRPr>
          </a:p>
        </p:txBody>
      </p:sp>
      <p:sp>
        <p:nvSpPr>
          <p:cNvPr id="8" name="TextBox 3"/>
          <p:cNvSpPr txBox="1"/>
          <p:nvPr/>
        </p:nvSpPr>
        <p:spPr>
          <a:xfrm>
            <a:off x="214282" y="2808358"/>
            <a:ext cx="8643998" cy="2671501"/>
          </a:xfrm>
          <a:prstGeom prst="rect">
            <a:avLst/>
          </a:prstGeom>
          <a:noFill/>
        </p:spPr>
        <p:txBody>
          <a:bodyPr wrap="square" rtlCol="0">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Member states should publish their strategy, and resources, for implementation, by 2015.</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European framework for certification for those coming up to an appropriate level of interoperability.</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Create a “scientific </a:t>
            </a:r>
            <a:r>
              <a:rPr lang="en-GB" dirty="0" err="1" smtClean="0">
                <a:latin typeface="Myriad Pro"/>
              </a:rPr>
              <a:t>Davos</a:t>
            </a:r>
            <a:r>
              <a:rPr lang="en-GB" dirty="0" smtClean="0">
                <a:latin typeface="Myriad Pro"/>
              </a:rPr>
              <a:t>” meeting to bring commercial and scientific domains together.</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We avoid fragmentation of data and resources.</a:t>
            </a:r>
          </a:p>
          <a:p>
            <a:pPr algn="just">
              <a:buClr>
                <a:schemeClr val="tx1"/>
              </a:buClr>
            </a:pPr>
            <a:endParaRPr lang="en-GB" dirty="0">
              <a:latin typeface="Myriad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a:xfrm>
            <a:off x="914400" y="1783560"/>
            <a:ext cx="7772400" cy="4572000"/>
          </a:xfrm>
        </p:spPr>
        <p:txBody>
          <a:bodyPr/>
          <a:lstStyle/>
          <a:p>
            <a:pPr>
              <a:buFont typeface="Wingdings" pitchFamily="2" charset="2"/>
              <a:buChar char="q"/>
            </a:pPr>
            <a:r>
              <a:rPr lang="en-US" b="1" dirty="0" smtClean="0">
                <a:solidFill>
                  <a:srgbClr val="FFFF00"/>
                </a:solidFill>
              </a:rPr>
              <a:t> </a:t>
            </a:r>
            <a:r>
              <a:rPr lang="en-US" dirty="0" smtClean="0"/>
              <a:t>Context</a:t>
            </a:r>
          </a:p>
          <a:p>
            <a:pPr>
              <a:buFont typeface="Wingdings" pitchFamily="2" charset="2"/>
              <a:buChar char="q"/>
            </a:pPr>
            <a:r>
              <a:rPr lang="en-US" dirty="0" smtClean="0"/>
              <a:t> Vision </a:t>
            </a:r>
          </a:p>
          <a:p>
            <a:pPr>
              <a:buFont typeface="Wingdings" pitchFamily="2" charset="2"/>
              <a:buChar char="q"/>
            </a:pPr>
            <a:r>
              <a:rPr lang="en-US" dirty="0" smtClean="0"/>
              <a:t> </a:t>
            </a:r>
            <a:r>
              <a:rPr lang="en-US" b="1" dirty="0" smtClean="0">
                <a:solidFill>
                  <a:srgbClr val="FF0000"/>
                </a:solidFill>
              </a:rPr>
              <a:t>Integration &amp; initial wish list</a:t>
            </a:r>
          </a:p>
          <a:p>
            <a:pPr>
              <a:buFont typeface="Wingdings" pitchFamily="2" charset="2"/>
              <a:buChar char="q"/>
            </a:pPr>
            <a:r>
              <a:rPr lang="en-US" dirty="0" smtClean="0"/>
              <a:t> Benefits</a:t>
            </a:r>
          </a:p>
          <a:p>
            <a:pPr>
              <a:buFont typeface="Wingdings" pitchFamily="2" charset="2"/>
              <a:buChar char="q"/>
            </a:pPr>
            <a:r>
              <a:rPr lang="en-US" dirty="0" smtClean="0"/>
              <a:t> Obstacles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Oval 2"/>
          <p:cNvSpPr>
            <a:spLocks noChangeArrowheads="1"/>
          </p:cNvSpPr>
          <p:nvPr/>
        </p:nvSpPr>
        <p:spPr bwMode="auto">
          <a:xfrm>
            <a:off x="3141663" y="2060575"/>
            <a:ext cx="2808287" cy="2808288"/>
          </a:xfrm>
          <a:prstGeom prst="ellipse">
            <a:avLst/>
          </a:prstGeom>
          <a:solidFill>
            <a:srgbClr val="BF9FFF"/>
          </a:solidFill>
          <a:ln w="9525">
            <a:solidFill>
              <a:srgbClr val="000000"/>
            </a:solidFill>
            <a:round/>
            <a:headEnd/>
            <a:tailEnd/>
          </a:ln>
        </p:spPr>
        <p:txBody>
          <a:bodyPr wrap="none" anchor="ctr"/>
          <a:lstStyle/>
          <a:p>
            <a:endParaRPr lang="en-GB"/>
          </a:p>
        </p:txBody>
      </p:sp>
      <p:sp>
        <p:nvSpPr>
          <p:cNvPr id="59" name="Line 3"/>
          <p:cNvSpPr>
            <a:spLocks noChangeShapeType="1"/>
          </p:cNvSpPr>
          <p:nvPr/>
        </p:nvSpPr>
        <p:spPr bwMode="auto">
          <a:xfrm flipH="1">
            <a:off x="6813550" y="4797425"/>
            <a:ext cx="252413" cy="360363"/>
          </a:xfrm>
          <a:prstGeom prst="line">
            <a:avLst/>
          </a:prstGeom>
          <a:noFill/>
          <a:ln w="76200">
            <a:solidFill>
              <a:srgbClr val="000000"/>
            </a:solidFill>
            <a:round/>
            <a:headEnd/>
            <a:tailEnd type="triangle" w="med" len="med"/>
          </a:ln>
        </p:spPr>
        <p:txBody>
          <a:bodyPr/>
          <a:lstStyle/>
          <a:p>
            <a:endParaRPr lang="en-US"/>
          </a:p>
        </p:txBody>
      </p:sp>
      <p:sp>
        <p:nvSpPr>
          <p:cNvPr id="60" name="AutoShape 4"/>
          <p:cNvSpPr>
            <a:spLocks noChangeArrowheads="1"/>
          </p:cNvSpPr>
          <p:nvPr/>
        </p:nvSpPr>
        <p:spPr bwMode="auto">
          <a:xfrm rot="4165775">
            <a:off x="1447800" y="331788"/>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65 w 21600"/>
              <a:gd name="T13" fmla="*/ 0 h 21600"/>
              <a:gd name="T14" fmla="*/ 20135 w 21600"/>
              <a:gd name="T15" fmla="*/ 6087 h 21600"/>
            </a:gdLst>
            <a:ahLst/>
            <a:cxnLst>
              <a:cxn ang="T8">
                <a:pos x="T0" y="T1"/>
              </a:cxn>
              <a:cxn ang="T9">
                <a:pos x="T2" y="T3"/>
              </a:cxn>
              <a:cxn ang="T10">
                <a:pos x="T4" y="T5"/>
              </a:cxn>
              <a:cxn ang="T11">
                <a:pos x="T6" y="T7"/>
              </a:cxn>
            </a:cxnLst>
            <a:rect l="T12" t="T13" r="T14" b="T15"/>
            <a:pathLst>
              <a:path w="21600" h="21600">
                <a:moveTo>
                  <a:pt x="3927" y="4426"/>
                </a:moveTo>
                <a:cubicBezTo>
                  <a:pt x="5701" y="2513"/>
                  <a:pt x="8191" y="1426"/>
                  <a:pt x="10800" y="1427"/>
                </a:cubicBezTo>
                <a:cubicBezTo>
                  <a:pt x="13408" y="1427"/>
                  <a:pt x="15898" y="2513"/>
                  <a:pt x="17672" y="4426"/>
                </a:cubicBezTo>
                <a:lnTo>
                  <a:pt x="18718" y="3456"/>
                </a:lnTo>
                <a:cubicBezTo>
                  <a:pt x="16675" y="1252"/>
                  <a:pt x="13805" y="-1"/>
                  <a:pt x="10799" y="0"/>
                </a:cubicBezTo>
                <a:cubicBezTo>
                  <a:pt x="7794" y="0"/>
                  <a:pt x="4924" y="1252"/>
                  <a:pt x="2881" y="3456"/>
                </a:cubicBezTo>
                <a:close/>
              </a:path>
            </a:pathLst>
          </a:custGeom>
          <a:solidFill>
            <a:srgbClr val="BEF3FE"/>
          </a:solidFill>
          <a:ln w="9525">
            <a:solidFill>
              <a:srgbClr val="000000"/>
            </a:solidFill>
            <a:miter lim="800000"/>
            <a:headEnd/>
            <a:tailEnd/>
          </a:ln>
        </p:spPr>
        <p:txBody>
          <a:bodyPr wrap="none" anchor="ctr"/>
          <a:lstStyle/>
          <a:p>
            <a:endParaRPr lang="en-GB"/>
          </a:p>
        </p:txBody>
      </p:sp>
      <p:sp>
        <p:nvSpPr>
          <p:cNvPr id="61" name="AutoShape 5"/>
          <p:cNvSpPr>
            <a:spLocks noChangeArrowheads="1"/>
          </p:cNvSpPr>
          <p:nvPr/>
        </p:nvSpPr>
        <p:spPr bwMode="auto">
          <a:xfrm rot="-7400215">
            <a:off x="1449388" y="333375"/>
            <a:ext cx="6192838" cy="61928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3 w 21600"/>
              <a:gd name="T13" fmla="*/ 0 h 21600"/>
              <a:gd name="T14" fmla="*/ 21527 w 21600"/>
              <a:gd name="T15" fmla="*/ 9744 h 21600"/>
            </a:gdLst>
            <a:ahLst/>
            <a:cxnLst>
              <a:cxn ang="T8">
                <a:pos x="T0" y="T1"/>
              </a:cxn>
              <a:cxn ang="T9">
                <a:pos x="T2" y="T3"/>
              </a:cxn>
              <a:cxn ang="T10">
                <a:pos x="T4" y="T5"/>
              </a:cxn>
              <a:cxn ang="T11">
                <a:pos x="T6" y="T7"/>
              </a:cxn>
            </a:cxnLst>
            <a:rect l="T12" t="T13" r="T14" b="T15"/>
            <a:pathLst>
              <a:path w="21600" h="21600">
                <a:moveTo>
                  <a:pt x="2326" y="7495"/>
                </a:moveTo>
                <a:cubicBezTo>
                  <a:pt x="3688" y="4003"/>
                  <a:pt x="7052" y="1704"/>
                  <a:pt x="10800" y="1705"/>
                </a:cubicBezTo>
                <a:cubicBezTo>
                  <a:pt x="14547" y="1705"/>
                  <a:pt x="17911" y="4003"/>
                  <a:pt x="19273" y="7495"/>
                </a:cubicBezTo>
                <a:lnTo>
                  <a:pt x="20861" y="6875"/>
                </a:lnTo>
                <a:cubicBezTo>
                  <a:pt x="19244" y="2729"/>
                  <a:pt x="15250" y="-1"/>
                  <a:pt x="10799" y="0"/>
                </a:cubicBezTo>
                <a:cubicBezTo>
                  <a:pt x="6349" y="0"/>
                  <a:pt x="2355" y="2729"/>
                  <a:pt x="738" y="6875"/>
                </a:cubicBezTo>
                <a:close/>
              </a:path>
            </a:pathLst>
          </a:custGeom>
          <a:solidFill>
            <a:srgbClr val="F4FE6E"/>
          </a:solidFill>
          <a:ln w="9525">
            <a:solidFill>
              <a:srgbClr val="000000"/>
            </a:solidFill>
            <a:miter lim="800000"/>
            <a:headEnd/>
            <a:tailEnd/>
          </a:ln>
        </p:spPr>
        <p:txBody>
          <a:bodyPr wrap="none" anchor="ctr"/>
          <a:lstStyle/>
          <a:p>
            <a:endParaRPr lang="en-GB"/>
          </a:p>
        </p:txBody>
      </p:sp>
      <p:sp>
        <p:nvSpPr>
          <p:cNvPr id="62" name="AutoShape 6"/>
          <p:cNvSpPr>
            <a:spLocks noChangeArrowheads="1"/>
          </p:cNvSpPr>
          <p:nvPr/>
        </p:nvSpPr>
        <p:spPr bwMode="auto">
          <a:xfrm rot="-2040601">
            <a:off x="1449388" y="333375"/>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889 w 21600"/>
              <a:gd name="T13" fmla="*/ 0 h 21600"/>
              <a:gd name="T14" fmla="*/ 14711 w 21600"/>
              <a:gd name="T15" fmla="*/ 2201 h 21600"/>
            </a:gdLst>
            <a:ahLst/>
            <a:cxnLst>
              <a:cxn ang="T8">
                <a:pos x="T0" y="T1"/>
              </a:cxn>
              <a:cxn ang="T9">
                <a:pos x="T2" y="T3"/>
              </a:cxn>
              <a:cxn ang="T10">
                <a:pos x="T4" y="T5"/>
              </a:cxn>
              <a:cxn ang="T11">
                <a:pos x="T6" y="T7"/>
              </a:cxn>
            </a:cxnLst>
            <a:rect l="T12" t="T13" r="T14" b="T15"/>
            <a:pathLst>
              <a:path w="21600" h="21600">
                <a:moveTo>
                  <a:pt x="8908" y="1771"/>
                </a:moveTo>
                <a:cubicBezTo>
                  <a:pt x="9530" y="1640"/>
                  <a:pt x="10164" y="1574"/>
                  <a:pt x="10800" y="1575"/>
                </a:cubicBezTo>
                <a:cubicBezTo>
                  <a:pt x="11435" y="1575"/>
                  <a:pt x="12069" y="1640"/>
                  <a:pt x="12691" y="1771"/>
                </a:cubicBezTo>
                <a:lnTo>
                  <a:pt x="13015" y="229"/>
                </a:lnTo>
                <a:cubicBezTo>
                  <a:pt x="12286" y="76"/>
                  <a:pt x="11544" y="-1"/>
                  <a:pt x="10799" y="0"/>
                </a:cubicBezTo>
                <a:cubicBezTo>
                  <a:pt x="10055" y="0"/>
                  <a:pt x="9313" y="76"/>
                  <a:pt x="8584" y="229"/>
                </a:cubicBezTo>
                <a:close/>
              </a:path>
            </a:pathLst>
          </a:custGeom>
          <a:solidFill>
            <a:srgbClr val="D6FF61"/>
          </a:solidFill>
          <a:ln w="9525" algn="ctr">
            <a:solidFill>
              <a:srgbClr val="000000"/>
            </a:solidFill>
            <a:miter lim="800000"/>
            <a:headEnd/>
            <a:tailEnd/>
          </a:ln>
        </p:spPr>
        <p:txBody>
          <a:bodyPr wrap="none" anchor="ctr"/>
          <a:lstStyle/>
          <a:p>
            <a:endParaRPr lang="en-GB"/>
          </a:p>
        </p:txBody>
      </p:sp>
      <p:sp>
        <p:nvSpPr>
          <p:cNvPr id="63" name="AutoShape 7"/>
          <p:cNvSpPr>
            <a:spLocks noChangeArrowheads="1"/>
          </p:cNvSpPr>
          <p:nvPr/>
        </p:nvSpPr>
        <p:spPr bwMode="auto">
          <a:xfrm rot="8533638">
            <a:off x="1449388" y="333375"/>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125 w 21600"/>
              <a:gd name="T13" fmla="*/ 0 h 21600"/>
              <a:gd name="T14" fmla="*/ 15475 w 21600"/>
              <a:gd name="T15" fmla="*/ 2582 h 21600"/>
            </a:gdLst>
            <a:ahLst/>
            <a:cxnLst>
              <a:cxn ang="T8">
                <a:pos x="T0" y="T1"/>
              </a:cxn>
              <a:cxn ang="T9">
                <a:pos x="T2" y="T3"/>
              </a:cxn>
              <a:cxn ang="T10">
                <a:pos x="T4" y="T5"/>
              </a:cxn>
              <a:cxn ang="T11">
                <a:pos x="T6" y="T7"/>
              </a:cxn>
            </a:cxnLst>
            <a:rect l="T12" t="T13" r="T14" b="T15"/>
            <a:pathLst>
              <a:path w="21600" h="21600">
                <a:moveTo>
                  <a:pt x="8305" y="2031"/>
                </a:moveTo>
                <a:cubicBezTo>
                  <a:pt x="9116" y="1800"/>
                  <a:pt x="9956" y="1682"/>
                  <a:pt x="10800" y="1683"/>
                </a:cubicBezTo>
                <a:cubicBezTo>
                  <a:pt x="11643" y="1683"/>
                  <a:pt x="12483" y="1800"/>
                  <a:pt x="13294" y="2031"/>
                </a:cubicBezTo>
                <a:lnTo>
                  <a:pt x="13755" y="412"/>
                </a:lnTo>
                <a:cubicBezTo>
                  <a:pt x="12794" y="138"/>
                  <a:pt x="11799" y="-1"/>
                  <a:pt x="10799" y="0"/>
                </a:cubicBezTo>
                <a:cubicBezTo>
                  <a:pt x="9800" y="0"/>
                  <a:pt x="8805" y="138"/>
                  <a:pt x="7844" y="412"/>
                </a:cubicBezTo>
                <a:close/>
              </a:path>
            </a:pathLst>
          </a:custGeom>
          <a:solidFill>
            <a:srgbClr val="FEB8C2"/>
          </a:solidFill>
          <a:ln w="9525">
            <a:solidFill>
              <a:srgbClr val="000000"/>
            </a:solidFill>
            <a:miter lim="800000"/>
            <a:headEnd/>
            <a:tailEnd/>
          </a:ln>
        </p:spPr>
        <p:txBody>
          <a:bodyPr wrap="none" anchor="ctr"/>
          <a:lstStyle/>
          <a:p>
            <a:endParaRPr lang="en-GB"/>
          </a:p>
        </p:txBody>
      </p:sp>
      <p:sp>
        <p:nvSpPr>
          <p:cNvPr id="64" name="AutoShape 8"/>
          <p:cNvSpPr>
            <a:spLocks noChangeArrowheads="1"/>
          </p:cNvSpPr>
          <p:nvPr/>
        </p:nvSpPr>
        <p:spPr bwMode="auto">
          <a:xfrm>
            <a:off x="1447800" y="331788"/>
            <a:ext cx="6192838" cy="61928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457 w 21600"/>
              <a:gd name="T13" fmla="*/ 0 h 21600"/>
              <a:gd name="T14" fmla="*/ 15143 w 21600"/>
              <a:gd name="T15" fmla="*/ 2304 h 21600"/>
            </a:gdLst>
            <a:ahLst/>
            <a:cxnLst>
              <a:cxn ang="T8">
                <a:pos x="T0" y="T1"/>
              </a:cxn>
              <a:cxn ang="T9">
                <a:pos x="T2" y="T3"/>
              </a:cxn>
              <a:cxn ang="T10">
                <a:pos x="T4" y="T5"/>
              </a:cxn>
              <a:cxn ang="T11">
                <a:pos x="T6" y="T7"/>
              </a:cxn>
            </a:cxnLst>
            <a:rect l="T12" t="T13" r="T14" b="T15"/>
            <a:pathLst>
              <a:path w="21600" h="21600">
                <a:moveTo>
                  <a:pt x="8538" y="1800"/>
                </a:moveTo>
                <a:cubicBezTo>
                  <a:pt x="9277" y="1615"/>
                  <a:pt x="10037" y="1520"/>
                  <a:pt x="10800" y="1521"/>
                </a:cubicBezTo>
                <a:cubicBezTo>
                  <a:pt x="11562" y="1521"/>
                  <a:pt x="12322" y="1615"/>
                  <a:pt x="13061" y="1800"/>
                </a:cubicBezTo>
                <a:lnTo>
                  <a:pt x="13432" y="325"/>
                </a:lnTo>
                <a:cubicBezTo>
                  <a:pt x="12571" y="109"/>
                  <a:pt x="11687" y="-1"/>
                  <a:pt x="10799" y="0"/>
                </a:cubicBezTo>
                <a:cubicBezTo>
                  <a:pt x="9912" y="0"/>
                  <a:pt x="9028" y="109"/>
                  <a:pt x="8167" y="325"/>
                </a:cubicBezTo>
                <a:close/>
              </a:path>
            </a:pathLst>
          </a:custGeom>
          <a:solidFill>
            <a:srgbClr val="D8C9FF"/>
          </a:solidFill>
          <a:ln w="9525">
            <a:solidFill>
              <a:srgbClr val="000000"/>
            </a:solidFill>
            <a:miter lim="800000"/>
            <a:headEnd/>
            <a:tailEnd/>
          </a:ln>
        </p:spPr>
        <p:txBody>
          <a:bodyPr wrap="none" anchor="ctr"/>
          <a:lstStyle/>
          <a:p>
            <a:pPr algn="ctr"/>
            <a:endParaRPr lang="en-GB">
              <a:cs typeface="Arial" charset="0"/>
            </a:endParaRPr>
          </a:p>
        </p:txBody>
      </p:sp>
      <p:sp>
        <p:nvSpPr>
          <p:cNvPr id="65" name="AutoShape 9"/>
          <p:cNvSpPr>
            <a:spLocks noChangeArrowheads="1"/>
          </p:cNvSpPr>
          <p:nvPr/>
        </p:nvSpPr>
        <p:spPr bwMode="auto">
          <a:xfrm>
            <a:off x="5949950" y="83661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66" name="AutoShape 10"/>
          <p:cNvSpPr>
            <a:spLocks noChangeArrowheads="1"/>
          </p:cNvSpPr>
          <p:nvPr/>
        </p:nvSpPr>
        <p:spPr bwMode="auto">
          <a:xfrm>
            <a:off x="7065963" y="2205038"/>
            <a:ext cx="287337"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67" name="AutoShape 11"/>
          <p:cNvSpPr>
            <a:spLocks noChangeArrowheads="1"/>
          </p:cNvSpPr>
          <p:nvPr/>
        </p:nvSpPr>
        <p:spPr bwMode="auto">
          <a:xfrm>
            <a:off x="7137400" y="407670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68" name="AutoShape 12"/>
          <p:cNvSpPr>
            <a:spLocks noChangeArrowheads="1"/>
          </p:cNvSpPr>
          <p:nvPr/>
        </p:nvSpPr>
        <p:spPr bwMode="auto">
          <a:xfrm rot="7443007">
            <a:off x="5156994" y="1772444"/>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69" name="AutoShape 13"/>
          <p:cNvSpPr>
            <a:spLocks noChangeArrowheads="1"/>
          </p:cNvSpPr>
          <p:nvPr/>
        </p:nvSpPr>
        <p:spPr bwMode="auto">
          <a:xfrm>
            <a:off x="2673350" y="551656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0" name="AutoShape 14"/>
          <p:cNvSpPr>
            <a:spLocks noChangeArrowheads="1"/>
          </p:cNvSpPr>
          <p:nvPr/>
        </p:nvSpPr>
        <p:spPr bwMode="auto">
          <a:xfrm>
            <a:off x="6129338" y="5589588"/>
            <a:ext cx="287337"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1" name="AutoShape 15"/>
          <p:cNvSpPr>
            <a:spLocks noChangeArrowheads="1"/>
          </p:cNvSpPr>
          <p:nvPr/>
        </p:nvSpPr>
        <p:spPr bwMode="auto">
          <a:xfrm>
            <a:off x="1736725" y="2276475"/>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2" name="AutoShape 16"/>
          <p:cNvSpPr>
            <a:spLocks noChangeArrowheads="1"/>
          </p:cNvSpPr>
          <p:nvPr/>
        </p:nvSpPr>
        <p:spPr bwMode="auto">
          <a:xfrm>
            <a:off x="1665288" y="4149725"/>
            <a:ext cx="287337"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3" name="AutoShape 17"/>
          <p:cNvSpPr>
            <a:spLocks noChangeArrowheads="1"/>
          </p:cNvSpPr>
          <p:nvPr/>
        </p:nvSpPr>
        <p:spPr bwMode="auto">
          <a:xfrm>
            <a:off x="4400550" y="616585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4" name="AutoShape 18"/>
          <p:cNvSpPr>
            <a:spLocks noChangeArrowheads="1"/>
          </p:cNvSpPr>
          <p:nvPr/>
        </p:nvSpPr>
        <p:spPr bwMode="auto">
          <a:xfrm>
            <a:off x="2816225" y="90805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5" name="AutoShape 19"/>
          <p:cNvSpPr>
            <a:spLocks noChangeArrowheads="1"/>
          </p:cNvSpPr>
          <p:nvPr/>
        </p:nvSpPr>
        <p:spPr bwMode="auto">
          <a:xfrm>
            <a:off x="4400550" y="40481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76" name="AutoShape 20"/>
          <p:cNvSpPr>
            <a:spLocks noChangeArrowheads="1"/>
          </p:cNvSpPr>
          <p:nvPr/>
        </p:nvSpPr>
        <p:spPr bwMode="auto">
          <a:xfrm rot="9289091">
            <a:off x="5840413" y="2638425"/>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77" name="AutoShape 21"/>
          <p:cNvSpPr>
            <a:spLocks noChangeArrowheads="1"/>
          </p:cNvSpPr>
          <p:nvPr/>
        </p:nvSpPr>
        <p:spPr bwMode="auto">
          <a:xfrm rot="-9811122">
            <a:off x="5878513" y="3790950"/>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78" name="AutoShape 22"/>
          <p:cNvSpPr>
            <a:spLocks noChangeArrowheads="1"/>
          </p:cNvSpPr>
          <p:nvPr/>
        </p:nvSpPr>
        <p:spPr bwMode="auto">
          <a:xfrm rot="-7575561">
            <a:off x="5156994" y="4798219"/>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79" name="AutoShape 23"/>
          <p:cNvSpPr>
            <a:spLocks noChangeArrowheads="1"/>
          </p:cNvSpPr>
          <p:nvPr/>
        </p:nvSpPr>
        <p:spPr bwMode="auto">
          <a:xfrm rot="-5400000">
            <a:off x="4077494" y="5158581"/>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0" name="AutoShape 24"/>
          <p:cNvSpPr>
            <a:spLocks noChangeArrowheads="1"/>
          </p:cNvSpPr>
          <p:nvPr/>
        </p:nvSpPr>
        <p:spPr bwMode="auto">
          <a:xfrm rot="-3007403">
            <a:off x="2853532" y="4726781"/>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1" name="AutoShape 25"/>
          <p:cNvSpPr>
            <a:spLocks noChangeArrowheads="1"/>
          </p:cNvSpPr>
          <p:nvPr/>
        </p:nvSpPr>
        <p:spPr bwMode="auto">
          <a:xfrm rot="9781111">
            <a:off x="2278063" y="3790950"/>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2" name="AutoShape 26"/>
          <p:cNvSpPr>
            <a:spLocks noChangeArrowheads="1"/>
          </p:cNvSpPr>
          <p:nvPr/>
        </p:nvSpPr>
        <p:spPr bwMode="auto">
          <a:xfrm rot="-9690473">
            <a:off x="2314575" y="2638425"/>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3" name="AutoShape 27"/>
          <p:cNvSpPr>
            <a:spLocks noChangeArrowheads="1"/>
          </p:cNvSpPr>
          <p:nvPr/>
        </p:nvSpPr>
        <p:spPr bwMode="auto">
          <a:xfrm rot="-7367351">
            <a:off x="3032919" y="1701006"/>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4" name="AutoShape 28"/>
          <p:cNvSpPr>
            <a:spLocks noChangeArrowheads="1"/>
          </p:cNvSpPr>
          <p:nvPr/>
        </p:nvSpPr>
        <p:spPr bwMode="auto">
          <a:xfrm rot="-5400000">
            <a:off x="4077494" y="1413669"/>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85" name="Line 29"/>
          <p:cNvSpPr>
            <a:spLocks noChangeShapeType="1"/>
          </p:cNvSpPr>
          <p:nvPr/>
        </p:nvSpPr>
        <p:spPr bwMode="auto">
          <a:xfrm>
            <a:off x="5265738" y="620713"/>
            <a:ext cx="431800" cy="142875"/>
          </a:xfrm>
          <a:prstGeom prst="line">
            <a:avLst/>
          </a:prstGeom>
          <a:noFill/>
          <a:ln w="76200">
            <a:solidFill>
              <a:srgbClr val="000000"/>
            </a:solidFill>
            <a:round/>
            <a:headEnd/>
            <a:tailEnd type="triangle" w="med" len="med"/>
          </a:ln>
        </p:spPr>
        <p:txBody>
          <a:bodyPr/>
          <a:lstStyle/>
          <a:p>
            <a:endParaRPr lang="en-US"/>
          </a:p>
        </p:txBody>
      </p:sp>
      <p:sp>
        <p:nvSpPr>
          <p:cNvPr id="86" name="AutoShape 30"/>
          <p:cNvSpPr>
            <a:spLocks/>
          </p:cNvSpPr>
          <p:nvPr/>
        </p:nvSpPr>
        <p:spPr bwMode="auto">
          <a:xfrm>
            <a:off x="-87313" y="3716338"/>
            <a:ext cx="1274763" cy="504825"/>
          </a:xfrm>
          <a:prstGeom prst="accentCallout2">
            <a:avLst>
              <a:gd name="adj1" fmla="val 22644"/>
              <a:gd name="adj2" fmla="val 105977"/>
              <a:gd name="adj3" fmla="val 22644"/>
              <a:gd name="adj4" fmla="val 128269"/>
              <a:gd name="adj5" fmla="val 134278"/>
              <a:gd name="adj6" fmla="val 151681"/>
            </a:avLst>
          </a:prstGeom>
          <a:noFill/>
          <a:ln w="9525">
            <a:solidFill>
              <a:schemeClr val="tx1"/>
            </a:solidFill>
            <a:miter lim="800000"/>
            <a:headEnd/>
            <a:tailEnd/>
          </a:ln>
        </p:spPr>
        <p:txBody>
          <a:bodyPr/>
          <a:lstStyle/>
          <a:p>
            <a:pPr algn="r"/>
            <a:r>
              <a:rPr lang="en-GB" sz="1400" b="1">
                <a:cs typeface="Arial" charset="0"/>
              </a:rPr>
              <a:t>Secondary</a:t>
            </a:r>
          </a:p>
          <a:p>
            <a:pPr algn="r"/>
            <a:r>
              <a:rPr lang="en-GB" sz="1400" b="1">
                <a:cs typeface="Arial" charset="0"/>
              </a:rPr>
              <a:t>publications</a:t>
            </a:r>
          </a:p>
        </p:txBody>
      </p:sp>
      <p:sp>
        <p:nvSpPr>
          <p:cNvPr id="87" name="AutoShape 31"/>
          <p:cNvSpPr>
            <a:spLocks/>
          </p:cNvSpPr>
          <p:nvPr/>
        </p:nvSpPr>
        <p:spPr bwMode="auto">
          <a:xfrm>
            <a:off x="0" y="5445125"/>
            <a:ext cx="1873250" cy="504825"/>
          </a:xfrm>
          <a:prstGeom prst="accentCallout2">
            <a:avLst>
              <a:gd name="adj1" fmla="val 22644"/>
              <a:gd name="adj2" fmla="val 104069"/>
              <a:gd name="adj3" fmla="val 22644"/>
              <a:gd name="adj4" fmla="val 118727"/>
              <a:gd name="adj5" fmla="val 66352"/>
              <a:gd name="adj6" fmla="val 144662"/>
            </a:avLst>
          </a:prstGeom>
          <a:noFill/>
          <a:ln w="9525">
            <a:solidFill>
              <a:schemeClr val="tx1"/>
            </a:solidFill>
            <a:miter lim="800000"/>
            <a:headEnd/>
            <a:tailEnd/>
          </a:ln>
        </p:spPr>
        <p:txBody>
          <a:bodyPr/>
          <a:lstStyle/>
          <a:p>
            <a:pPr algn="r"/>
            <a:r>
              <a:rPr lang="en-GB" sz="1400" b="1">
                <a:cs typeface="Arial" charset="0"/>
              </a:rPr>
              <a:t>Published reports </a:t>
            </a:r>
          </a:p>
          <a:p>
            <a:pPr algn="r"/>
            <a:r>
              <a:rPr lang="en-GB" sz="1400" b="1">
                <a:cs typeface="Arial" charset="0"/>
              </a:rPr>
              <a:t>Theses</a:t>
            </a:r>
          </a:p>
        </p:txBody>
      </p:sp>
      <p:sp>
        <p:nvSpPr>
          <p:cNvPr id="88" name="AutoShape 33"/>
          <p:cNvSpPr>
            <a:spLocks/>
          </p:cNvSpPr>
          <p:nvPr/>
        </p:nvSpPr>
        <p:spPr bwMode="auto">
          <a:xfrm>
            <a:off x="6477000" y="188913"/>
            <a:ext cx="2460625" cy="503237"/>
          </a:xfrm>
          <a:prstGeom prst="accentCallout2">
            <a:avLst>
              <a:gd name="adj1" fmla="val 22713"/>
              <a:gd name="adj2" fmla="val -3097"/>
              <a:gd name="adj3" fmla="val 22713"/>
              <a:gd name="adj4" fmla="val -37097"/>
              <a:gd name="adj5" fmla="val 50472"/>
              <a:gd name="adj6" fmla="val -72708"/>
            </a:avLst>
          </a:prstGeom>
          <a:noFill/>
          <a:ln w="9525">
            <a:solidFill>
              <a:schemeClr val="tx1"/>
            </a:solidFill>
            <a:miter lim="800000"/>
            <a:headEnd/>
            <a:tailEnd/>
          </a:ln>
        </p:spPr>
        <p:txBody>
          <a:bodyPr/>
          <a:lstStyle/>
          <a:p>
            <a:r>
              <a:rPr lang="en-GB" sz="1400" b="1" dirty="0">
                <a:cs typeface="Arial" charset="0"/>
              </a:rPr>
              <a:t>Pre-research documents</a:t>
            </a:r>
          </a:p>
          <a:p>
            <a:r>
              <a:rPr lang="en-GB" sz="1400" b="1" dirty="0">
                <a:cs typeface="Arial" charset="0"/>
              </a:rPr>
              <a:t>Grey literature?</a:t>
            </a:r>
          </a:p>
        </p:txBody>
      </p:sp>
      <p:sp>
        <p:nvSpPr>
          <p:cNvPr id="89" name="AutoShape 34"/>
          <p:cNvSpPr>
            <a:spLocks/>
          </p:cNvSpPr>
          <p:nvPr/>
        </p:nvSpPr>
        <p:spPr bwMode="auto">
          <a:xfrm>
            <a:off x="6516688" y="6237288"/>
            <a:ext cx="1574800" cy="323850"/>
          </a:xfrm>
          <a:prstGeom prst="accentCallout2">
            <a:avLst>
              <a:gd name="adj1" fmla="val 35296"/>
              <a:gd name="adj2" fmla="val -4838"/>
              <a:gd name="adj3" fmla="val 35296"/>
              <a:gd name="adj4" fmla="val -57764"/>
              <a:gd name="adj5" fmla="val 5884"/>
              <a:gd name="adj6" fmla="val -114616"/>
            </a:avLst>
          </a:prstGeom>
          <a:noFill/>
          <a:ln w="9525">
            <a:solidFill>
              <a:schemeClr val="tx1"/>
            </a:solidFill>
            <a:miter lim="800000"/>
            <a:headEnd/>
            <a:tailEnd/>
          </a:ln>
        </p:spPr>
        <p:txBody>
          <a:bodyPr/>
          <a:lstStyle/>
          <a:p>
            <a:r>
              <a:rPr lang="en-GB" sz="1400" b="1" dirty="0">
                <a:cs typeface="Arial" charset="0"/>
              </a:rPr>
              <a:t>Pre-prints</a:t>
            </a:r>
          </a:p>
        </p:txBody>
      </p:sp>
      <p:sp>
        <p:nvSpPr>
          <p:cNvPr id="90" name="AutoShape 35"/>
          <p:cNvSpPr>
            <a:spLocks/>
          </p:cNvSpPr>
          <p:nvPr/>
        </p:nvSpPr>
        <p:spPr bwMode="auto">
          <a:xfrm>
            <a:off x="7019925" y="5661025"/>
            <a:ext cx="1944688" cy="323850"/>
          </a:xfrm>
          <a:prstGeom prst="accentCallout2">
            <a:avLst>
              <a:gd name="adj1" fmla="val 35296"/>
              <a:gd name="adj2" fmla="val -3917"/>
              <a:gd name="adj3" fmla="val 35296"/>
              <a:gd name="adj4" fmla="val -17060"/>
              <a:gd name="adj5" fmla="val 57843"/>
              <a:gd name="adj6" fmla="val -31347"/>
            </a:avLst>
          </a:prstGeom>
          <a:noFill/>
          <a:ln w="9525">
            <a:solidFill>
              <a:schemeClr val="tx1"/>
            </a:solidFill>
            <a:miter lim="800000"/>
            <a:headEnd/>
            <a:tailEnd/>
          </a:ln>
        </p:spPr>
        <p:txBody>
          <a:bodyPr/>
          <a:lstStyle/>
          <a:p>
            <a:r>
              <a:rPr lang="en-GB" sz="1400" b="1" dirty="0">
                <a:cs typeface="Arial" charset="0"/>
              </a:rPr>
              <a:t>Patent documents</a:t>
            </a:r>
          </a:p>
        </p:txBody>
      </p:sp>
      <p:sp>
        <p:nvSpPr>
          <p:cNvPr id="91" name="AutoShape 36"/>
          <p:cNvSpPr>
            <a:spLocks/>
          </p:cNvSpPr>
          <p:nvPr/>
        </p:nvSpPr>
        <p:spPr bwMode="auto">
          <a:xfrm>
            <a:off x="7894638" y="3644900"/>
            <a:ext cx="1214437" cy="574675"/>
          </a:xfrm>
          <a:prstGeom prst="accentCallout2">
            <a:avLst>
              <a:gd name="adj1" fmla="val 19889"/>
              <a:gd name="adj2" fmla="val -6273"/>
              <a:gd name="adj3" fmla="val 19889"/>
              <a:gd name="adj4" fmla="val -20917"/>
              <a:gd name="adj5" fmla="val 74583"/>
              <a:gd name="adj6" fmla="val -37255"/>
            </a:avLst>
          </a:prstGeom>
          <a:noFill/>
          <a:ln w="9525">
            <a:solidFill>
              <a:schemeClr val="tx1"/>
            </a:solidFill>
            <a:miter lim="800000"/>
            <a:headEnd/>
            <a:tailEnd/>
          </a:ln>
        </p:spPr>
        <p:txBody>
          <a:bodyPr/>
          <a:lstStyle/>
          <a:p>
            <a:r>
              <a:rPr lang="en-GB" sz="1400" b="1" dirty="0">
                <a:cs typeface="Arial" charset="0"/>
              </a:rPr>
              <a:t>Research</a:t>
            </a:r>
          </a:p>
          <a:p>
            <a:r>
              <a:rPr lang="en-GB" sz="1400" b="1" dirty="0">
                <a:cs typeface="Arial" charset="0"/>
              </a:rPr>
              <a:t>documents</a:t>
            </a:r>
          </a:p>
        </p:txBody>
      </p:sp>
      <p:sp>
        <p:nvSpPr>
          <p:cNvPr id="92" name="AutoShape 37"/>
          <p:cNvSpPr>
            <a:spLocks/>
          </p:cNvSpPr>
          <p:nvPr/>
        </p:nvSpPr>
        <p:spPr bwMode="auto">
          <a:xfrm>
            <a:off x="7894638" y="1989138"/>
            <a:ext cx="1214437" cy="576262"/>
          </a:xfrm>
          <a:prstGeom prst="accentCallout2">
            <a:avLst>
              <a:gd name="adj1" fmla="val 19833"/>
              <a:gd name="adj2" fmla="val -6273"/>
              <a:gd name="adj3" fmla="val 19833"/>
              <a:gd name="adj4" fmla="val -24968"/>
              <a:gd name="adj5" fmla="val 49037"/>
              <a:gd name="adj6" fmla="val -45884"/>
            </a:avLst>
          </a:prstGeom>
          <a:noFill/>
          <a:ln w="9525">
            <a:solidFill>
              <a:schemeClr val="tx1"/>
            </a:solidFill>
            <a:miter lim="800000"/>
            <a:headEnd/>
            <a:tailEnd/>
          </a:ln>
        </p:spPr>
        <p:txBody>
          <a:bodyPr/>
          <a:lstStyle/>
          <a:p>
            <a:r>
              <a:rPr lang="en-GB" sz="1400" b="1" dirty="0">
                <a:cs typeface="Arial" charset="0"/>
              </a:rPr>
              <a:t>Processed</a:t>
            </a:r>
          </a:p>
          <a:p>
            <a:r>
              <a:rPr lang="en-GB" sz="1400" b="1" dirty="0">
                <a:cs typeface="Arial" charset="0"/>
              </a:rPr>
              <a:t>data</a:t>
            </a:r>
          </a:p>
        </p:txBody>
      </p:sp>
      <p:sp>
        <p:nvSpPr>
          <p:cNvPr id="93" name="AutoShape 38"/>
          <p:cNvSpPr>
            <a:spLocks/>
          </p:cNvSpPr>
          <p:nvPr/>
        </p:nvSpPr>
        <p:spPr bwMode="auto">
          <a:xfrm>
            <a:off x="7318375" y="1125538"/>
            <a:ext cx="1214438" cy="287337"/>
          </a:xfrm>
          <a:prstGeom prst="accentCallout2">
            <a:avLst>
              <a:gd name="adj1" fmla="val 39778"/>
              <a:gd name="adj2" fmla="val -6273"/>
              <a:gd name="adj3" fmla="val 39778"/>
              <a:gd name="adj4" fmla="val -47583"/>
              <a:gd name="adj5" fmla="val -17125"/>
              <a:gd name="adj6" fmla="val -92287"/>
            </a:avLst>
          </a:prstGeom>
          <a:noFill/>
          <a:ln w="9525">
            <a:solidFill>
              <a:schemeClr val="tx1"/>
            </a:solidFill>
            <a:miter lim="800000"/>
            <a:headEnd/>
            <a:tailEnd/>
          </a:ln>
        </p:spPr>
        <p:txBody>
          <a:bodyPr/>
          <a:lstStyle/>
          <a:p>
            <a:r>
              <a:rPr lang="en-GB" sz="1400" b="1" dirty="0">
                <a:cs typeface="Arial" charset="0"/>
              </a:rPr>
              <a:t>Raw data</a:t>
            </a:r>
          </a:p>
        </p:txBody>
      </p:sp>
      <p:sp>
        <p:nvSpPr>
          <p:cNvPr id="94" name="AutoShape 39"/>
          <p:cNvSpPr>
            <a:spLocks/>
          </p:cNvSpPr>
          <p:nvPr/>
        </p:nvSpPr>
        <p:spPr bwMode="auto">
          <a:xfrm>
            <a:off x="765175" y="765175"/>
            <a:ext cx="1165225" cy="504825"/>
          </a:xfrm>
          <a:prstGeom prst="accentCallout2">
            <a:avLst>
              <a:gd name="adj1" fmla="val 22644"/>
              <a:gd name="adj2" fmla="val 106542"/>
              <a:gd name="adj3" fmla="val 22644"/>
              <a:gd name="adj4" fmla="val 138556"/>
              <a:gd name="adj5" fmla="val 77046"/>
              <a:gd name="adj6" fmla="val 172750"/>
            </a:avLst>
          </a:prstGeom>
          <a:noFill/>
          <a:ln w="9525">
            <a:solidFill>
              <a:schemeClr val="tx1"/>
            </a:solidFill>
            <a:miter lim="800000"/>
            <a:headEnd/>
            <a:tailEnd/>
          </a:ln>
        </p:spPr>
        <p:txBody>
          <a:bodyPr/>
          <a:lstStyle/>
          <a:p>
            <a:pPr algn="r"/>
            <a:r>
              <a:rPr lang="en-GB" sz="1400" b="1">
                <a:cs typeface="Arial" charset="0"/>
              </a:rPr>
              <a:t>Learning</a:t>
            </a:r>
          </a:p>
          <a:p>
            <a:pPr algn="r"/>
            <a:r>
              <a:rPr lang="en-GB" sz="1400" b="1">
                <a:cs typeface="Arial" charset="0"/>
              </a:rPr>
              <a:t>materials</a:t>
            </a:r>
            <a:endParaRPr lang="en-GB" sz="1600" b="1">
              <a:cs typeface="Arial" charset="0"/>
            </a:endParaRPr>
          </a:p>
        </p:txBody>
      </p:sp>
      <p:sp>
        <p:nvSpPr>
          <p:cNvPr id="95" name="Line 40"/>
          <p:cNvSpPr>
            <a:spLocks noChangeShapeType="1"/>
          </p:cNvSpPr>
          <p:nvPr/>
        </p:nvSpPr>
        <p:spPr bwMode="auto">
          <a:xfrm flipH="1">
            <a:off x="5157788" y="6092825"/>
            <a:ext cx="431800" cy="144463"/>
          </a:xfrm>
          <a:prstGeom prst="line">
            <a:avLst/>
          </a:prstGeom>
          <a:noFill/>
          <a:ln w="76200">
            <a:solidFill>
              <a:srgbClr val="000000"/>
            </a:solidFill>
            <a:round/>
            <a:headEnd/>
            <a:tailEnd type="triangle" w="med" len="med"/>
          </a:ln>
        </p:spPr>
        <p:txBody>
          <a:bodyPr/>
          <a:lstStyle/>
          <a:p>
            <a:endParaRPr lang="en-US"/>
          </a:p>
        </p:txBody>
      </p:sp>
      <p:sp>
        <p:nvSpPr>
          <p:cNvPr id="96" name="Line 41"/>
          <p:cNvSpPr>
            <a:spLocks noChangeShapeType="1"/>
          </p:cNvSpPr>
          <p:nvPr/>
        </p:nvSpPr>
        <p:spPr bwMode="auto">
          <a:xfrm flipV="1">
            <a:off x="2205038" y="1412875"/>
            <a:ext cx="288925" cy="360363"/>
          </a:xfrm>
          <a:prstGeom prst="line">
            <a:avLst/>
          </a:prstGeom>
          <a:noFill/>
          <a:ln w="76200">
            <a:solidFill>
              <a:srgbClr val="000000"/>
            </a:solidFill>
            <a:round/>
            <a:headEnd/>
            <a:tailEnd type="triangle" w="med" len="med"/>
          </a:ln>
        </p:spPr>
        <p:txBody>
          <a:bodyPr/>
          <a:lstStyle/>
          <a:p>
            <a:endParaRPr lang="en-US"/>
          </a:p>
        </p:txBody>
      </p:sp>
      <p:sp>
        <p:nvSpPr>
          <p:cNvPr id="97" name="Line 42"/>
          <p:cNvSpPr>
            <a:spLocks noChangeShapeType="1"/>
          </p:cNvSpPr>
          <p:nvPr/>
        </p:nvSpPr>
        <p:spPr bwMode="auto">
          <a:xfrm flipV="1">
            <a:off x="3429000" y="620713"/>
            <a:ext cx="431800" cy="144462"/>
          </a:xfrm>
          <a:prstGeom prst="line">
            <a:avLst/>
          </a:prstGeom>
          <a:noFill/>
          <a:ln w="76200">
            <a:solidFill>
              <a:srgbClr val="000000"/>
            </a:solidFill>
            <a:round/>
            <a:headEnd/>
            <a:tailEnd type="triangle" w="med" len="med"/>
          </a:ln>
        </p:spPr>
        <p:txBody>
          <a:bodyPr/>
          <a:lstStyle/>
          <a:p>
            <a:endParaRPr lang="en-US"/>
          </a:p>
        </p:txBody>
      </p:sp>
      <p:grpSp>
        <p:nvGrpSpPr>
          <p:cNvPr id="98" name="Group 59"/>
          <p:cNvGrpSpPr>
            <a:grpSpLocks/>
          </p:cNvGrpSpPr>
          <p:nvPr/>
        </p:nvGrpSpPr>
        <p:grpSpPr bwMode="auto">
          <a:xfrm>
            <a:off x="3321050" y="2133600"/>
            <a:ext cx="2447925" cy="2374900"/>
            <a:chOff x="2092" y="1344"/>
            <a:chExt cx="1542" cy="1496"/>
          </a:xfrm>
        </p:grpSpPr>
        <p:sp>
          <p:nvSpPr>
            <p:cNvPr id="99" name="Oval 44"/>
            <p:cNvSpPr>
              <a:spLocks noChangeArrowheads="1"/>
            </p:cNvSpPr>
            <p:nvPr/>
          </p:nvSpPr>
          <p:spPr bwMode="auto">
            <a:xfrm>
              <a:off x="2137" y="1434"/>
              <a:ext cx="1406" cy="1406"/>
            </a:xfrm>
            <a:prstGeom prst="ellipse">
              <a:avLst/>
            </a:prstGeom>
            <a:noFill/>
            <a:ln w="9525">
              <a:solidFill>
                <a:srgbClr val="000000"/>
              </a:solidFill>
              <a:round/>
              <a:headEnd/>
              <a:tailEnd/>
            </a:ln>
          </p:spPr>
          <p:txBody>
            <a:bodyPr wrap="none" anchor="ctr"/>
            <a:lstStyle/>
            <a:p>
              <a:pPr algn="ctr"/>
              <a:endParaRPr lang="en-GB">
                <a:cs typeface="Arial" charset="0"/>
              </a:endParaRPr>
            </a:p>
          </p:txBody>
        </p:sp>
        <p:sp>
          <p:nvSpPr>
            <p:cNvPr id="100" name="AutoShape 45"/>
            <p:cNvSpPr>
              <a:spLocks noChangeArrowheads="1"/>
            </p:cNvSpPr>
            <p:nvPr/>
          </p:nvSpPr>
          <p:spPr bwMode="auto">
            <a:xfrm>
              <a:off x="2182" y="1434"/>
              <a:ext cx="1361" cy="1294"/>
            </a:xfrm>
            <a:prstGeom prst="pentagon">
              <a:avLst/>
            </a:prstGeom>
            <a:noFill/>
            <a:ln w="9525">
              <a:solidFill>
                <a:srgbClr val="000000"/>
              </a:solidFill>
              <a:miter lim="800000"/>
              <a:headEnd/>
              <a:tailEnd/>
            </a:ln>
          </p:spPr>
          <p:txBody>
            <a:bodyPr wrap="none" anchor="ctr"/>
            <a:lstStyle/>
            <a:p>
              <a:endParaRPr lang="en-GB"/>
            </a:p>
          </p:txBody>
        </p:sp>
        <p:sp>
          <p:nvSpPr>
            <p:cNvPr id="101" name="Line 46"/>
            <p:cNvSpPr>
              <a:spLocks noChangeShapeType="1"/>
            </p:cNvSpPr>
            <p:nvPr/>
          </p:nvSpPr>
          <p:spPr bwMode="auto">
            <a:xfrm flipH="1">
              <a:off x="2455" y="1434"/>
              <a:ext cx="408" cy="1270"/>
            </a:xfrm>
            <a:prstGeom prst="line">
              <a:avLst/>
            </a:prstGeom>
            <a:noFill/>
            <a:ln w="9525">
              <a:solidFill>
                <a:srgbClr val="000000"/>
              </a:solidFill>
              <a:round/>
              <a:headEnd/>
              <a:tailEnd/>
            </a:ln>
          </p:spPr>
          <p:txBody>
            <a:bodyPr/>
            <a:lstStyle/>
            <a:p>
              <a:endParaRPr lang="en-US"/>
            </a:p>
          </p:txBody>
        </p:sp>
        <p:sp>
          <p:nvSpPr>
            <p:cNvPr id="102" name="Line 47"/>
            <p:cNvSpPr>
              <a:spLocks noChangeShapeType="1"/>
            </p:cNvSpPr>
            <p:nvPr/>
          </p:nvSpPr>
          <p:spPr bwMode="auto">
            <a:xfrm flipH="1">
              <a:off x="2183" y="1933"/>
              <a:ext cx="1360" cy="0"/>
            </a:xfrm>
            <a:prstGeom prst="line">
              <a:avLst/>
            </a:prstGeom>
            <a:noFill/>
            <a:ln w="9525">
              <a:solidFill>
                <a:srgbClr val="000000"/>
              </a:solidFill>
              <a:round/>
              <a:headEnd/>
              <a:tailEnd/>
            </a:ln>
          </p:spPr>
          <p:txBody>
            <a:bodyPr/>
            <a:lstStyle/>
            <a:p>
              <a:endParaRPr lang="en-US"/>
            </a:p>
          </p:txBody>
        </p:sp>
        <p:sp>
          <p:nvSpPr>
            <p:cNvPr id="103" name="Line 48"/>
            <p:cNvSpPr>
              <a:spLocks noChangeShapeType="1"/>
            </p:cNvSpPr>
            <p:nvPr/>
          </p:nvSpPr>
          <p:spPr bwMode="auto">
            <a:xfrm flipH="1">
              <a:off x="2455" y="1933"/>
              <a:ext cx="1088" cy="726"/>
            </a:xfrm>
            <a:prstGeom prst="line">
              <a:avLst/>
            </a:prstGeom>
            <a:noFill/>
            <a:ln w="9525">
              <a:solidFill>
                <a:srgbClr val="000000"/>
              </a:solidFill>
              <a:round/>
              <a:headEnd/>
              <a:tailEnd/>
            </a:ln>
          </p:spPr>
          <p:txBody>
            <a:bodyPr/>
            <a:lstStyle/>
            <a:p>
              <a:endParaRPr lang="en-US"/>
            </a:p>
          </p:txBody>
        </p:sp>
        <p:sp>
          <p:nvSpPr>
            <p:cNvPr id="104" name="Line 49"/>
            <p:cNvSpPr>
              <a:spLocks noChangeShapeType="1"/>
            </p:cNvSpPr>
            <p:nvPr/>
          </p:nvSpPr>
          <p:spPr bwMode="auto">
            <a:xfrm>
              <a:off x="2863" y="1434"/>
              <a:ext cx="408" cy="1316"/>
            </a:xfrm>
            <a:prstGeom prst="line">
              <a:avLst/>
            </a:prstGeom>
            <a:noFill/>
            <a:ln w="9525">
              <a:solidFill>
                <a:srgbClr val="000000"/>
              </a:solidFill>
              <a:round/>
              <a:headEnd/>
              <a:tailEnd/>
            </a:ln>
          </p:spPr>
          <p:txBody>
            <a:bodyPr/>
            <a:lstStyle/>
            <a:p>
              <a:endParaRPr lang="en-US"/>
            </a:p>
          </p:txBody>
        </p:sp>
        <p:sp>
          <p:nvSpPr>
            <p:cNvPr id="105" name="Line 50"/>
            <p:cNvSpPr>
              <a:spLocks noChangeShapeType="1"/>
            </p:cNvSpPr>
            <p:nvPr/>
          </p:nvSpPr>
          <p:spPr bwMode="auto">
            <a:xfrm flipH="1" flipV="1">
              <a:off x="2228" y="1933"/>
              <a:ext cx="1043" cy="817"/>
            </a:xfrm>
            <a:prstGeom prst="line">
              <a:avLst/>
            </a:prstGeom>
            <a:noFill/>
            <a:ln w="9525">
              <a:solidFill>
                <a:srgbClr val="000000"/>
              </a:solidFill>
              <a:round/>
              <a:headEnd/>
              <a:tailEnd/>
            </a:ln>
          </p:spPr>
          <p:txBody>
            <a:bodyPr/>
            <a:lstStyle/>
            <a:p>
              <a:endParaRPr lang="en-US"/>
            </a:p>
          </p:txBody>
        </p:sp>
        <p:sp>
          <p:nvSpPr>
            <p:cNvPr id="106" name="AutoShape 51"/>
            <p:cNvSpPr>
              <a:spLocks noChangeArrowheads="1"/>
            </p:cNvSpPr>
            <p:nvPr/>
          </p:nvSpPr>
          <p:spPr bwMode="auto">
            <a:xfrm>
              <a:off x="2772" y="134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07" name="AutoShape 52"/>
            <p:cNvSpPr>
              <a:spLocks noChangeArrowheads="1"/>
            </p:cNvSpPr>
            <p:nvPr/>
          </p:nvSpPr>
          <p:spPr bwMode="auto">
            <a:xfrm>
              <a:off x="2364" y="261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08" name="AutoShape 53"/>
            <p:cNvSpPr>
              <a:spLocks noChangeArrowheads="1"/>
            </p:cNvSpPr>
            <p:nvPr/>
          </p:nvSpPr>
          <p:spPr bwMode="auto">
            <a:xfrm>
              <a:off x="3181" y="261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09" name="AutoShape 54"/>
            <p:cNvSpPr>
              <a:spLocks noChangeArrowheads="1"/>
            </p:cNvSpPr>
            <p:nvPr/>
          </p:nvSpPr>
          <p:spPr bwMode="auto">
            <a:xfrm>
              <a:off x="3453" y="1842"/>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10" name="AutoShape 55"/>
            <p:cNvSpPr>
              <a:spLocks noChangeArrowheads="1"/>
            </p:cNvSpPr>
            <p:nvPr/>
          </p:nvSpPr>
          <p:spPr bwMode="auto">
            <a:xfrm>
              <a:off x="2092" y="1842"/>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11" name="Text Box 56"/>
            <p:cNvSpPr txBox="1">
              <a:spLocks noChangeArrowheads="1"/>
            </p:cNvSpPr>
            <p:nvPr/>
          </p:nvSpPr>
          <p:spPr bwMode="auto">
            <a:xfrm>
              <a:off x="2290" y="2015"/>
              <a:ext cx="1134" cy="368"/>
            </a:xfrm>
            <a:prstGeom prst="rect">
              <a:avLst/>
            </a:prstGeom>
            <a:solidFill>
              <a:srgbClr val="FFFFFF">
                <a:alpha val="10196"/>
              </a:srgbClr>
            </a:solidFill>
            <a:ln w="9525">
              <a:noFill/>
              <a:miter lim="800000"/>
              <a:headEnd/>
              <a:tailEnd/>
            </a:ln>
          </p:spPr>
          <p:txBody>
            <a:bodyPr>
              <a:spAutoFit/>
            </a:bodyPr>
            <a:lstStyle/>
            <a:p>
              <a:pPr algn="ctr"/>
              <a:r>
                <a:rPr lang="en-GB" sz="1600" b="1" dirty="0">
                  <a:solidFill>
                    <a:schemeClr val="accent2">
                      <a:lumMod val="50000"/>
                    </a:schemeClr>
                  </a:solidFill>
                  <a:cs typeface="Arial" charset="0"/>
                </a:rPr>
                <a:t>Repository </a:t>
              </a:r>
            </a:p>
            <a:p>
              <a:pPr algn="ctr"/>
              <a:r>
                <a:rPr lang="en-GB" sz="1600" b="1" dirty="0">
                  <a:solidFill>
                    <a:schemeClr val="accent2">
                      <a:lumMod val="50000"/>
                    </a:schemeClr>
                  </a:solidFill>
                  <a:cs typeface="Arial" charset="0"/>
                </a:rPr>
                <a:t>e-Infrastructure</a:t>
              </a:r>
            </a:p>
          </p:txBody>
        </p:sp>
      </p:grpSp>
      <p:sp>
        <p:nvSpPr>
          <p:cNvPr id="112" name="Text Box 57"/>
          <p:cNvSpPr txBox="1">
            <a:spLocks noChangeArrowheads="1"/>
          </p:cNvSpPr>
          <p:nvPr/>
        </p:nvSpPr>
        <p:spPr bwMode="auto">
          <a:xfrm>
            <a:off x="7891838" y="6675438"/>
            <a:ext cx="1202573" cy="184666"/>
          </a:xfrm>
          <a:prstGeom prst="rect">
            <a:avLst/>
          </a:prstGeom>
          <a:noFill/>
          <a:ln w="9525" algn="ctr">
            <a:noFill/>
            <a:miter lim="800000"/>
            <a:headEnd/>
            <a:tailEnd/>
          </a:ln>
        </p:spPr>
        <p:txBody>
          <a:bodyPr wrap="none" tIns="0">
            <a:spAutoFit/>
          </a:bodyPr>
          <a:lstStyle/>
          <a:p>
            <a:pPr algn="ctr" eaLnBrk="0" hangingPunct="0"/>
            <a:r>
              <a:rPr lang="en-GB" sz="900"/>
              <a:t>Source: eSciDR study</a:t>
            </a:r>
          </a:p>
        </p:txBody>
      </p:sp>
      <p:sp>
        <p:nvSpPr>
          <p:cNvPr id="113" name="AutoShape 32"/>
          <p:cNvSpPr>
            <a:spLocks/>
          </p:cNvSpPr>
          <p:nvPr/>
        </p:nvSpPr>
        <p:spPr bwMode="auto">
          <a:xfrm>
            <a:off x="-387350" y="2276475"/>
            <a:ext cx="1598613" cy="504825"/>
          </a:xfrm>
          <a:prstGeom prst="accentCallout2">
            <a:avLst>
              <a:gd name="adj1" fmla="val 22644"/>
              <a:gd name="adj2" fmla="val 104769"/>
              <a:gd name="adj3" fmla="val 22644"/>
              <a:gd name="adj4" fmla="val 120157"/>
              <a:gd name="adj5" fmla="val 54718"/>
              <a:gd name="adj6" fmla="val 136546"/>
            </a:avLst>
          </a:prstGeom>
          <a:noFill/>
          <a:ln w="9525">
            <a:solidFill>
              <a:schemeClr val="tx1"/>
            </a:solidFill>
            <a:miter lim="800000"/>
            <a:headEnd/>
            <a:tailEnd/>
          </a:ln>
        </p:spPr>
        <p:txBody>
          <a:bodyPr/>
          <a:lstStyle/>
          <a:p>
            <a:pPr algn="r"/>
            <a:r>
              <a:rPr lang="en-GB" sz="1400" b="1" dirty="0">
                <a:cs typeface="Arial" charset="0"/>
              </a:rPr>
              <a:t>Books, </a:t>
            </a:r>
          </a:p>
          <a:p>
            <a:pPr algn="r"/>
            <a:r>
              <a:rPr lang="en-GB" sz="1400" b="1" dirty="0">
                <a:cs typeface="Arial" charset="0"/>
              </a:rPr>
              <a:t>reviews, 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7" name="Gruppo 196"/>
          <p:cNvGrpSpPr/>
          <p:nvPr/>
        </p:nvGrpSpPr>
        <p:grpSpPr>
          <a:xfrm>
            <a:off x="1504950" y="-527050"/>
            <a:ext cx="6516516" cy="7734300"/>
            <a:chOff x="1504950" y="-527050"/>
            <a:chExt cx="6516516" cy="7734300"/>
          </a:xfrm>
        </p:grpSpPr>
        <p:sp>
          <p:nvSpPr>
            <p:cNvPr id="6" name="Rectangle 187"/>
            <p:cNvSpPr/>
            <p:nvPr/>
          </p:nvSpPr>
          <p:spPr>
            <a:xfrm>
              <a:off x="3816350" y="2540000"/>
              <a:ext cx="4205116" cy="4667250"/>
            </a:xfrm>
            <a:prstGeom prst="rect">
              <a:avLst/>
            </a:prstGeom>
            <a:solidFill>
              <a:srgbClr val="92D050">
                <a:alpha val="28000"/>
              </a:srgb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226"/>
            <p:cNvGrpSpPr/>
            <p:nvPr/>
          </p:nvGrpSpPr>
          <p:grpSpPr>
            <a:xfrm rot="967491">
              <a:off x="5565863" y="4186181"/>
              <a:ext cx="727436" cy="538086"/>
              <a:chOff x="6778625" y="2571745"/>
              <a:chExt cx="1465263" cy="947743"/>
            </a:xfrm>
          </p:grpSpPr>
          <p:sp>
            <p:nvSpPr>
              <p:cNvPr id="8" name="Cloud 22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Crystallography</a:t>
                </a:r>
                <a:endParaRPr lang="en-US" sz="700" dirty="0"/>
              </a:p>
            </p:txBody>
          </p:sp>
          <p:grpSp>
            <p:nvGrpSpPr>
              <p:cNvPr id="9" name="Group 62"/>
              <p:cNvGrpSpPr>
                <a:grpSpLocks/>
              </p:cNvGrpSpPr>
              <p:nvPr/>
            </p:nvGrpSpPr>
            <p:grpSpPr bwMode="auto">
              <a:xfrm>
                <a:off x="7929563" y="2571750"/>
                <a:ext cx="231775" cy="509588"/>
                <a:chOff x="3500458" y="2571749"/>
                <a:chExt cx="231790" cy="509588"/>
              </a:xfrm>
            </p:grpSpPr>
            <p:sp>
              <p:nvSpPr>
                <p:cNvPr id="10" name="Flowchart: Magnetic Disk 23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sp>
              <p:nvSpPr>
                <p:cNvPr id="11" name="Flowchart: Magnetic Disk 22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grpSp>
        </p:grpSp>
        <p:grpSp>
          <p:nvGrpSpPr>
            <p:cNvPr id="12" name="Group 118"/>
            <p:cNvGrpSpPr/>
            <p:nvPr/>
          </p:nvGrpSpPr>
          <p:grpSpPr>
            <a:xfrm rot="2794415">
              <a:off x="3886347" y="1412368"/>
              <a:ext cx="820487" cy="1157940"/>
              <a:chOff x="2225675" y="2214555"/>
              <a:chExt cx="1162050" cy="1509719"/>
            </a:xfrm>
          </p:grpSpPr>
          <p:sp>
            <p:nvSpPr>
              <p:cNvPr id="13" name="Cloud 119"/>
              <p:cNvSpPr/>
              <p:nvPr/>
            </p:nvSpPr>
            <p:spPr bwMode="auto">
              <a:xfrm rot="19451269">
                <a:off x="2225675"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grpSp>
            <p:nvGrpSpPr>
              <p:cNvPr id="14" name="Group 65"/>
              <p:cNvGrpSpPr>
                <a:grpSpLocks/>
              </p:cNvGrpSpPr>
              <p:nvPr/>
            </p:nvGrpSpPr>
            <p:grpSpPr bwMode="auto">
              <a:xfrm>
                <a:off x="2428875" y="3214688"/>
                <a:ext cx="231775" cy="509587"/>
                <a:chOff x="3500139" y="2571745"/>
                <a:chExt cx="231790" cy="509587"/>
              </a:xfrm>
            </p:grpSpPr>
            <p:sp>
              <p:nvSpPr>
                <p:cNvPr id="18" name="Flowchart: Magnetic Disk 124"/>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9" name="Flowchart: Magnetic Disk 125"/>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15" name="Group 68"/>
              <p:cNvGrpSpPr>
                <a:grpSpLocks/>
              </p:cNvGrpSpPr>
              <p:nvPr/>
            </p:nvGrpSpPr>
            <p:grpSpPr bwMode="auto">
              <a:xfrm>
                <a:off x="2571750" y="2214563"/>
                <a:ext cx="231775" cy="509587"/>
                <a:chOff x="3500147" y="2571752"/>
                <a:chExt cx="231790" cy="509587"/>
              </a:xfrm>
            </p:grpSpPr>
            <p:sp>
              <p:nvSpPr>
                <p:cNvPr id="16" name="Flowchart: Magnetic Disk 122"/>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7" name="Flowchart: Magnetic Disk 123"/>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0" name="Group 145"/>
            <p:cNvGrpSpPr/>
            <p:nvPr/>
          </p:nvGrpSpPr>
          <p:grpSpPr>
            <a:xfrm rot="2631672">
              <a:off x="4705982" y="1234089"/>
              <a:ext cx="893344" cy="746398"/>
              <a:chOff x="2998788" y="1357299"/>
              <a:chExt cx="1265237" cy="973151"/>
            </a:xfrm>
          </p:grpSpPr>
          <p:sp>
            <p:nvSpPr>
              <p:cNvPr id="21" name="Cloud 146"/>
              <p:cNvSpPr/>
              <p:nvPr/>
            </p:nvSpPr>
            <p:spPr bwMode="auto">
              <a:xfrm rot="20864650">
                <a:off x="2998788"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000" dirty="0"/>
              </a:p>
            </p:txBody>
          </p:sp>
          <p:grpSp>
            <p:nvGrpSpPr>
              <p:cNvPr id="22" name="Group 53"/>
              <p:cNvGrpSpPr>
                <a:grpSpLocks/>
              </p:cNvGrpSpPr>
              <p:nvPr/>
            </p:nvGrpSpPr>
            <p:grpSpPr bwMode="auto">
              <a:xfrm>
                <a:off x="3286125" y="1357313"/>
                <a:ext cx="231775" cy="509587"/>
                <a:chOff x="3500189" y="2571758"/>
                <a:chExt cx="231790" cy="509587"/>
              </a:xfrm>
            </p:grpSpPr>
            <p:sp>
              <p:nvSpPr>
                <p:cNvPr id="29"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30"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3" name="Group 56"/>
              <p:cNvGrpSpPr>
                <a:grpSpLocks/>
              </p:cNvGrpSpPr>
              <p:nvPr/>
            </p:nvGrpSpPr>
            <p:grpSpPr bwMode="auto">
              <a:xfrm>
                <a:off x="4000500" y="1571625"/>
                <a:ext cx="231775" cy="509588"/>
                <a:chOff x="3500230" y="2571756"/>
                <a:chExt cx="231790" cy="509588"/>
              </a:xfrm>
            </p:grpSpPr>
            <p:sp>
              <p:nvSpPr>
                <p:cNvPr id="27" name="Flowchart: Magnetic Disk 152"/>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28" name="Flowchart: Magnetic Disk 153"/>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 name="Group 81"/>
              <p:cNvGrpSpPr>
                <a:grpSpLocks/>
              </p:cNvGrpSpPr>
              <p:nvPr/>
            </p:nvGrpSpPr>
            <p:grpSpPr bwMode="auto">
              <a:xfrm>
                <a:off x="3071813" y="1428750"/>
                <a:ext cx="231775" cy="509588"/>
                <a:chOff x="3500177" y="2571757"/>
                <a:chExt cx="231790" cy="509588"/>
              </a:xfrm>
            </p:grpSpPr>
            <p:sp>
              <p:nvSpPr>
                <p:cNvPr id="25" name="Flowchart: Magnetic Disk 150"/>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26" name="Flowchart: Magnetic Disk 151"/>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31" name="Group 171"/>
            <p:cNvGrpSpPr/>
            <p:nvPr/>
          </p:nvGrpSpPr>
          <p:grpSpPr>
            <a:xfrm rot="967491">
              <a:off x="6143713" y="4986282"/>
              <a:ext cx="727436" cy="538086"/>
              <a:chOff x="6778625" y="2571745"/>
              <a:chExt cx="1465263" cy="947743"/>
            </a:xfrm>
          </p:grpSpPr>
          <p:grpSp>
            <p:nvGrpSpPr>
              <p:cNvPr id="32" name="Group 62"/>
              <p:cNvGrpSpPr>
                <a:grpSpLocks/>
              </p:cNvGrpSpPr>
              <p:nvPr/>
            </p:nvGrpSpPr>
            <p:grpSpPr bwMode="auto">
              <a:xfrm>
                <a:off x="7929563" y="2571750"/>
                <a:ext cx="231775" cy="509588"/>
                <a:chOff x="3500458" y="2571749"/>
                <a:chExt cx="231790" cy="509588"/>
              </a:xfrm>
            </p:grpSpPr>
            <p:sp>
              <p:nvSpPr>
                <p:cNvPr id="34" name="Flowchart: Magnetic Disk 17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35" name="Flowchart: Magnetic Disk 17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33" name="Cloud 17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Science</a:t>
                </a:r>
                <a:endParaRPr lang="en-US" sz="700" dirty="0"/>
              </a:p>
            </p:txBody>
          </p:sp>
        </p:grpSp>
        <p:grpSp>
          <p:nvGrpSpPr>
            <p:cNvPr id="36" name="Group 176"/>
            <p:cNvGrpSpPr/>
            <p:nvPr/>
          </p:nvGrpSpPr>
          <p:grpSpPr>
            <a:xfrm rot="967491">
              <a:off x="6721563" y="4586232"/>
              <a:ext cx="727436" cy="538086"/>
              <a:chOff x="6778625" y="2571745"/>
              <a:chExt cx="1465263" cy="947743"/>
            </a:xfrm>
          </p:grpSpPr>
          <p:grpSp>
            <p:nvGrpSpPr>
              <p:cNvPr id="37" name="Group 62"/>
              <p:cNvGrpSpPr>
                <a:grpSpLocks/>
              </p:cNvGrpSpPr>
              <p:nvPr/>
            </p:nvGrpSpPr>
            <p:grpSpPr bwMode="auto">
              <a:xfrm>
                <a:off x="7929563" y="2571750"/>
                <a:ext cx="231775" cy="509588"/>
                <a:chOff x="3500458" y="2571749"/>
                <a:chExt cx="231790" cy="509588"/>
              </a:xfrm>
            </p:grpSpPr>
            <p:sp>
              <p:nvSpPr>
                <p:cNvPr id="39" name="Flowchart: Magnetic Disk 17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40" name="Flowchart: Magnetic Disk 18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38" name="Cloud 17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Ground Truth</a:t>
                </a:r>
              </a:p>
            </p:txBody>
          </p:sp>
        </p:grpSp>
        <p:grpSp>
          <p:nvGrpSpPr>
            <p:cNvPr id="41" name="Group 181"/>
            <p:cNvGrpSpPr/>
            <p:nvPr/>
          </p:nvGrpSpPr>
          <p:grpSpPr>
            <a:xfrm rot="967491">
              <a:off x="7077163" y="4008381"/>
              <a:ext cx="727436" cy="538086"/>
              <a:chOff x="6778625" y="2571745"/>
              <a:chExt cx="1465263" cy="947743"/>
            </a:xfrm>
          </p:grpSpPr>
          <p:grpSp>
            <p:nvGrpSpPr>
              <p:cNvPr id="42" name="Group 62"/>
              <p:cNvGrpSpPr>
                <a:grpSpLocks/>
              </p:cNvGrpSpPr>
              <p:nvPr/>
            </p:nvGrpSpPr>
            <p:grpSpPr bwMode="auto">
              <a:xfrm>
                <a:off x="7929563" y="2571750"/>
                <a:ext cx="231775" cy="509588"/>
                <a:chOff x="3500458" y="2571749"/>
                <a:chExt cx="231790" cy="509588"/>
              </a:xfrm>
            </p:grpSpPr>
            <p:sp>
              <p:nvSpPr>
                <p:cNvPr id="44" name="Flowchart: Magnetic Disk 18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45" name="Flowchart: Magnetic Disk 18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43" name="Cloud 18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Observation</a:t>
                </a:r>
                <a:endParaRPr lang="en-US" sz="700" dirty="0"/>
              </a:p>
            </p:txBody>
          </p:sp>
        </p:grpSp>
        <p:cxnSp>
          <p:nvCxnSpPr>
            <p:cNvPr id="46" name="Curved Connector 191"/>
            <p:cNvCxnSpPr>
              <a:stCxn id="43" idx="2"/>
            </p:cNvCxnSpPr>
            <p:nvPr/>
          </p:nvCxnSpPr>
          <p:spPr>
            <a:xfrm rot="10800000">
              <a:off x="5994400" y="3429001"/>
              <a:ext cx="1149306" cy="692501"/>
            </a:xfrm>
            <a:prstGeom prst="curvedConnector3">
              <a:avLst>
                <a:gd name="adj1" fmla="val 95183"/>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hape 194"/>
            <p:cNvCxnSpPr>
              <a:stCxn id="38" idx="2"/>
            </p:cNvCxnSpPr>
            <p:nvPr/>
          </p:nvCxnSpPr>
          <p:spPr>
            <a:xfrm rot="10800000">
              <a:off x="6038850" y="3429000"/>
              <a:ext cx="749256" cy="127035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86"/>
            <p:cNvSpPr/>
            <p:nvPr/>
          </p:nvSpPr>
          <p:spPr>
            <a:xfrm>
              <a:off x="2794000" y="895350"/>
              <a:ext cx="4205116" cy="4667250"/>
            </a:xfrm>
            <a:prstGeom prst="rect">
              <a:avLst/>
            </a:prstGeom>
            <a:solidFill>
              <a:schemeClr val="accent1">
                <a:alpha val="61000"/>
              </a:scheme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16"/>
            <p:cNvGrpSpPr/>
            <p:nvPr/>
          </p:nvGrpSpPr>
          <p:grpSpPr>
            <a:xfrm rot="967491">
              <a:off x="4632413" y="5164082"/>
              <a:ext cx="727436" cy="538086"/>
              <a:chOff x="6778625" y="2571745"/>
              <a:chExt cx="1465263" cy="947743"/>
            </a:xfrm>
          </p:grpSpPr>
          <p:grpSp>
            <p:nvGrpSpPr>
              <p:cNvPr id="50" name="Group 62"/>
              <p:cNvGrpSpPr>
                <a:grpSpLocks/>
              </p:cNvGrpSpPr>
              <p:nvPr/>
            </p:nvGrpSpPr>
            <p:grpSpPr bwMode="auto">
              <a:xfrm>
                <a:off x="7929563" y="2571750"/>
                <a:ext cx="231775" cy="509588"/>
                <a:chOff x="3500458" y="2571749"/>
                <a:chExt cx="231790" cy="509588"/>
              </a:xfrm>
            </p:grpSpPr>
            <p:sp>
              <p:nvSpPr>
                <p:cNvPr id="52" name="Flowchart: Magnetic Disk 21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53" name="Flowchart: Magnetic Disk 22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51" name="Cloud 21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Physical chemistry</a:t>
                </a:r>
                <a:endParaRPr lang="en-US" sz="700" dirty="0"/>
              </a:p>
            </p:txBody>
          </p:sp>
        </p:grpSp>
        <p:grpSp>
          <p:nvGrpSpPr>
            <p:cNvPr id="54" name="Group 221"/>
            <p:cNvGrpSpPr/>
            <p:nvPr/>
          </p:nvGrpSpPr>
          <p:grpSpPr>
            <a:xfrm rot="967491">
              <a:off x="5210263" y="4764032"/>
              <a:ext cx="727436" cy="538086"/>
              <a:chOff x="6778625" y="2571745"/>
              <a:chExt cx="1465263" cy="947743"/>
            </a:xfrm>
          </p:grpSpPr>
          <p:grpSp>
            <p:nvGrpSpPr>
              <p:cNvPr id="55" name="Group 62"/>
              <p:cNvGrpSpPr>
                <a:grpSpLocks/>
              </p:cNvGrpSpPr>
              <p:nvPr/>
            </p:nvGrpSpPr>
            <p:grpSpPr bwMode="auto">
              <a:xfrm>
                <a:off x="7929563" y="2571750"/>
                <a:ext cx="231775" cy="509588"/>
                <a:chOff x="3500458" y="2571749"/>
                <a:chExt cx="231790" cy="509588"/>
              </a:xfrm>
            </p:grpSpPr>
            <p:sp>
              <p:nvSpPr>
                <p:cNvPr id="57" name="Flowchart: Magnetic Disk 22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58" name="Flowchart: Magnetic Disk 22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56" name="Cloud 22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Bio-chemistry</a:t>
                </a:r>
              </a:p>
            </p:txBody>
          </p:sp>
        </p:grpSp>
        <p:cxnSp>
          <p:nvCxnSpPr>
            <p:cNvPr id="59" name="Curved Connector 231"/>
            <p:cNvCxnSpPr/>
            <p:nvPr/>
          </p:nvCxnSpPr>
          <p:spPr>
            <a:xfrm rot="10800000">
              <a:off x="4883150" y="3829051"/>
              <a:ext cx="749256" cy="470253"/>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hape 232"/>
            <p:cNvCxnSpPr/>
            <p:nvPr/>
          </p:nvCxnSpPr>
          <p:spPr>
            <a:xfrm rot="16200000" flipV="1">
              <a:off x="4555927" y="4156273"/>
              <a:ext cx="1137002" cy="304756"/>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hape 196"/>
            <p:cNvCxnSpPr>
              <a:stCxn id="33" idx="2"/>
            </p:cNvCxnSpPr>
            <p:nvPr/>
          </p:nvCxnSpPr>
          <p:spPr>
            <a:xfrm rot="10800000">
              <a:off x="5994400" y="3429000"/>
              <a:ext cx="215856" cy="167040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hape 233"/>
            <p:cNvCxnSpPr/>
            <p:nvPr/>
          </p:nvCxnSpPr>
          <p:spPr>
            <a:xfrm rot="5400000" flipH="1" flipV="1">
              <a:off x="4089202" y="4394354"/>
              <a:ext cx="1492602" cy="273094"/>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134"/>
            <p:cNvGrpSpPr/>
            <p:nvPr/>
          </p:nvGrpSpPr>
          <p:grpSpPr>
            <a:xfrm rot="1599884">
              <a:off x="4067603" y="3970952"/>
              <a:ext cx="1008795" cy="767101"/>
              <a:chOff x="4143375" y="642919"/>
              <a:chExt cx="1428750" cy="1000144"/>
            </a:xfrm>
          </p:grpSpPr>
          <p:sp>
            <p:nvSpPr>
              <p:cNvPr id="64" name="Cloud 135"/>
              <p:cNvSpPr/>
              <p:nvPr/>
            </p:nvSpPr>
            <p:spPr bwMode="auto">
              <a:xfrm>
                <a:off x="4143375"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p>
            </p:txBody>
          </p:sp>
          <p:grpSp>
            <p:nvGrpSpPr>
              <p:cNvPr id="65" name="Group 49"/>
              <p:cNvGrpSpPr>
                <a:grpSpLocks/>
              </p:cNvGrpSpPr>
              <p:nvPr/>
            </p:nvGrpSpPr>
            <p:grpSpPr bwMode="auto">
              <a:xfrm>
                <a:off x="5286375" y="714375"/>
                <a:ext cx="231775" cy="509588"/>
                <a:chOff x="3500304" y="2571762"/>
                <a:chExt cx="231790" cy="509588"/>
              </a:xfrm>
            </p:grpSpPr>
            <p:sp>
              <p:nvSpPr>
                <p:cNvPr id="72" name="Flowchart: Magnetic Disk 143"/>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3" name="Flowchart: Magnetic Disk 144"/>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66" name="Group 59"/>
              <p:cNvGrpSpPr>
                <a:grpSpLocks/>
              </p:cNvGrpSpPr>
              <p:nvPr/>
            </p:nvGrpSpPr>
            <p:grpSpPr bwMode="auto">
              <a:xfrm>
                <a:off x="4714875" y="642938"/>
                <a:ext cx="231775" cy="509587"/>
                <a:chOff x="3500271" y="2571763"/>
                <a:chExt cx="231790" cy="509587"/>
              </a:xfrm>
            </p:grpSpPr>
            <p:sp>
              <p:nvSpPr>
                <p:cNvPr id="70" name="Flowchart: Magnetic Disk 141"/>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1" name="Flowchart: Magnetic Disk 142"/>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67" name="Group 78"/>
              <p:cNvGrpSpPr>
                <a:grpSpLocks/>
              </p:cNvGrpSpPr>
              <p:nvPr/>
            </p:nvGrpSpPr>
            <p:grpSpPr bwMode="auto">
              <a:xfrm>
                <a:off x="4929188" y="714375"/>
                <a:ext cx="231775" cy="509588"/>
                <a:chOff x="3500284" y="2571762"/>
                <a:chExt cx="231790" cy="509588"/>
              </a:xfrm>
            </p:grpSpPr>
            <p:sp>
              <p:nvSpPr>
                <p:cNvPr id="68" name="Flowchart: Magnetic Disk 139"/>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69" name="Flowchart: Magnetic Disk 140"/>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74" name="Group 170"/>
            <p:cNvGrpSpPr/>
            <p:nvPr/>
          </p:nvGrpSpPr>
          <p:grpSpPr>
            <a:xfrm rot="20356618">
              <a:off x="4691078" y="3018756"/>
              <a:ext cx="806391" cy="820487"/>
              <a:chOff x="5238654" y="3479356"/>
              <a:chExt cx="806391" cy="820487"/>
            </a:xfrm>
          </p:grpSpPr>
          <p:sp>
            <p:nvSpPr>
              <p:cNvPr id="75" name="Cloud 157"/>
              <p:cNvSpPr/>
              <p:nvPr/>
            </p:nvSpPr>
            <p:spPr bwMode="auto">
              <a:xfrm rot="3499630">
                <a:off x="5079844" y="3638166"/>
                <a:ext cx="820487" cy="50286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Chemistry</a:t>
                </a:r>
              </a:p>
            </p:txBody>
          </p:sp>
          <p:grpSp>
            <p:nvGrpSpPr>
              <p:cNvPr id="76" name="Group 84"/>
              <p:cNvGrpSpPr>
                <a:grpSpLocks/>
              </p:cNvGrpSpPr>
              <p:nvPr/>
            </p:nvGrpSpPr>
            <p:grpSpPr bwMode="auto">
              <a:xfrm rot="2501098">
                <a:off x="5881396" y="3745086"/>
                <a:ext cx="163649" cy="390849"/>
                <a:chOff x="3500395" y="2571756"/>
                <a:chExt cx="231790" cy="509588"/>
              </a:xfrm>
            </p:grpSpPr>
            <p:sp>
              <p:nvSpPr>
                <p:cNvPr id="80" name="Flowchart: Magnetic Disk 16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81" name="Flowchart: Magnetic Disk 16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77" name="Group 87"/>
              <p:cNvGrpSpPr>
                <a:grpSpLocks/>
              </p:cNvGrpSpPr>
              <p:nvPr/>
            </p:nvGrpSpPr>
            <p:grpSpPr bwMode="auto">
              <a:xfrm rot="2501098">
                <a:off x="5748046" y="3656188"/>
                <a:ext cx="163649" cy="390848"/>
                <a:chOff x="3500408" y="2571756"/>
                <a:chExt cx="231790" cy="509587"/>
              </a:xfrm>
            </p:grpSpPr>
            <p:sp>
              <p:nvSpPr>
                <p:cNvPr id="78" name="Flowchart: Magnetic Disk 16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79" name="Flowchart: Magnetic Disk 16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82" name="Group 164"/>
            <p:cNvGrpSpPr/>
            <p:nvPr/>
          </p:nvGrpSpPr>
          <p:grpSpPr>
            <a:xfrm rot="967491">
              <a:off x="5274892" y="2572721"/>
              <a:ext cx="1034576" cy="726910"/>
              <a:chOff x="6778625" y="2571745"/>
              <a:chExt cx="1465263" cy="947743"/>
            </a:xfrm>
          </p:grpSpPr>
          <p:grpSp>
            <p:nvGrpSpPr>
              <p:cNvPr id="83" name="Group 62"/>
              <p:cNvGrpSpPr>
                <a:grpSpLocks/>
              </p:cNvGrpSpPr>
              <p:nvPr/>
            </p:nvGrpSpPr>
            <p:grpSpPr bwMode="auto">
              <a:xfrm>
                <a:off x="7929563" y="2571750"/>
                <a:ext cx="231775" cy="509588"/>
                <a:chOff x="3500458" y="2571749"/>
                <a:chExt cx="231790" cy="509588"/>
              </a:xfrm>
            </p:grpSpPr>
            <p:sp>
              <p:nvSpPr>
                <p:cNvPr id="85" name="Flowchart: Magnetic Disk 167"/>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86" name="Flowchart: Magnetic Disk 168"/>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sp>
            <p:nvSpPr>
              <p:cNvPr id="84" name="Cloud 166"/>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endParaRPr lang="en-US" sz="900" dirty="0"/>
              </a:p>
            </p:txBody>
          </p:sp>
        </p:grpSp>
        <p:grpSp>
          <p:nvGrpSpPr>
            <p:cNvPr id="87" name="Group 126"/>
            <p:cNvGrpSpPr/>
            <p:nvPr/>
          </p:nvGrpSpPr>
          <p:grpSpPr>
            <a:xfrm rot="1621361">
              <a:off x="5503787" y="1883886"/>
              <a:ext cx="820487" cy="776836"/>
              <a:chOff x="5500688" y="987414"/>
              <a:chExt cx="1162050" cy="1012836"/>
            </a:xfrm>
          </p:grpSpPr>
          <p:sp>
            <p:nvSpPr>
              <p:cNvPr id="88" name="Cloud 127"/>
              <p:cNvSpPr/>
              <p:nvPr/>
            </p:nvSpPr>
            <p:spPr bwMode="auto">
              <a:xfrm>
                <a:off x="5500688"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Biology</a:t>
                </a:r>
              </a:p>
            </p:txBody>
          </p:sp>
          <p:grpSp>
            <p:nvGrpSpPr>
              <p:cNvPr id="89" name="Group 50"/>
              <p:cNvGrpSpPr>
                <a:grpSpLocks/>
              </p:cNvGrpSpPr>
              <p:nvPr/>
            </p:nvGrpSpPr>
            <p:grpSpPr bwMode="auto">
              <a:xfrm>
                <a:off x="6286500" y="1058863"/>
                <a:ext cx="231775" cy="509587"/>
                <a:chOff x="3500362" y="2571755"/>
                <a:chExt cx="231790" cy="509587"/>
              </a:xfrm>
            </p:grpSpPr>
            <p:sp>
              <p:nvSpPr>
                <p:cNvPr id="93"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94"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90" name="Group 71"/>
              <p:cNvGrpSpPr>
                <a:grpSpLocks/>
              </p:cNvGrpSpPr>
              <p:nvPr/>
            </p:nvGrpSpPr>
            <p:grpSpPr bwMode="auto">
              <a:xfrm>
                <a:off x="6000750" y="987425"/>
                <a:ext cx="231775" cy="509588"/>
                <a:chOff x="3500346" y="2571755"/>
                <a:chExt cx="231790" cy="509588"/>
              </a:xfrm>
            </p:grpSpPr>
            <p:sp>
              <p:nvSpPr>
                <p:cNvPr id="91" name="Flowchart: Magnetic Disk 130"/>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92" name="Flowchart: Magnetic Disk 131"/>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95" name="Group 117"/>
            <p:cNvGrpSpPr/>
            <p:nvPr/>
          </p:nvGrpSpPr>
          <p:grpSpPr>
            <a:xfrm>
              <a:off x="1504950" y="-527050"/>
              <a:ext cx="4576762" cy="4984751"/>
              <a:chOff x="1948177" y="1"/>
              <a:chExt cx="7200585" cy="6858000"/>
            </a:xfrm>
            <a:scene3d>
              <a:camera prst="isometricBottomDown"/>
              <a:lightRig rig="threePt" dir="t"/>
            </a:scene3d>
          </p:grpSpPr>
          <p:sp>
            <p:nvSpPr>
              <p:cNvPr id="96" name="Flowchart: Delay 4"/>
              <p:cNvSpPr/>
              <p:nvPr/>
            </p:nvSpPr>
            <p:spPr bwMode="auto">
              <a:xfrm rot="16200000">
                <a:off x="2090830" y="-142652"/>
                <a:ext cx="6858000" cy="7143305"/>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Flowchart: Delay 5"/>
              <p:cNvSpPr/>
              <p:nvPr/>
            </p:nvSpPr>
            <p:spPr bwMode="auto">
              <a:xfrm rot="16200000">
                <a:off x="2983813" y="-178419"/>
                <a:ext cx="4572033" cy="6214702"/>
              </a:xfrm>
              <a:prstGeom prst="flowChartDelay">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Flowchart: Magnetic Disk 6"/>
              <p:cNvSpPr/>
              <p:nvPr/>
            </p:nvSpPr>
            <p:spPr bwMode="auto">
              <a:xfrm>
                <a:off x="2261773" y="5556734"/>
                <a:ext cx="6043947" cy="1015539"/>
              </a:xfrm>
              <a:prstGeom prst="flowChartMagneticDisk">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noFill/>
              </a:ln>
              <a:effectLst/>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Data Services</a:t>
                </a:r>
              </a:p>
            </p:txBody>
          </p:sp>
          <p:sp>
            <p:nvSpPr>
              <p:cNvPr id="99" name="Flowchart: Magnetic Disk 7"/>
              <p:cNvSpPr/>
              <p:nvPr/>
            </p:nvSpPr>
            <p:spPr bwMode="auto">
              <a:xfrm>
                <a:off x="2261773" y="5072075"/>
                <a:ext cx="6043947" cy="714381"/>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Community Support Services</a:t>
                </a:r>
              </a:p>
            </p:txBody>
          </p:sp>
          <p:sp>
            <p:nvSpPr>
              <p:cNvPr id="100" name="Cloud 8"/>
              <p:cNvSpPr/>
              <p:nvPr/>
            </p:nvSpPr>
            <p:spPr bwMode="auto">
              <a:xfrm rot="20864650">
                <a:off x="2946400"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200" dirty="0"/>
              </a:p>
            </p:txBody>
          </p:sp>
          <p:sp>
            <p:nvSpPr>
              <p:cNvPr id="101" name="Cloud 9"/>
              <p:cNvSpPr/>
              <p:nvPr/>
            </p:nvSpPr>
            <p:spPr bwMode="auto">
              <a:xfrm>
                <a:off x="4090987"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endParaRPr lang="en-US" sz="600" dirty="0"/>
              </a:p>
            </p:txBody>
          </p:sp>
          <p:sp>
            <p:nvSpPr>
              <p:cNvPr id="102" name="Cloud 10"/>
              <p:cNvSpPr/>
              <p:nvPr/>
            </p:nvSpPr>
            <p:spPr bwMode="auto">
              <a:xfrm rot="998532">
                <a:off x="6461125" y="1925638"/>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800" dirty="0"/>
                  <a:t>Chemistry</a:t>
                </a:r>
              </a:p>
            </p:txBody>
          </p:sp>
          <p:sp>
            <p:nvSpPr>
              <p:cNvPr id="103" name="Cloud 11"/>
              <p:cNvSpPr/>
              <p:nvPr/>
            </p:nvSpPr>
            <p:spPr bwMode="auto">
              <a:xfrm rot="19451269">
                <a:off x="2173287"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sp>
            <p:nvSpPr>
              <p:cNvPr id="104" name="Cloud 12"/>
              <p:cNvSpPr/>
              <p:nvPr/>
            </p:nvSpPr>
            <p:spPr bwMode="auto">
              <a:xfrm>
                <a:off x="5448300"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tIns="0" bIns="0" anchor="ctr"/>
              <a:lstStyle/>
              <a:p>
                <a:pPr algn="ctr" fontAlgn="auto">
                  <a:spcBef>
                    <a:spcPts val="0"/>
                  </a:spcBef>
                  <a:spcAft>
                    <a:spcPts val="0"/>
                  </a:spcAft>
                  <a:defRPr/>
                </a:pPr>
                <a:r>
                  <a:rPr lang="en-US" sz="700" dirty="0"/>
                  <a:t>Biology</a:t>
                </a:r>
                <a:endParaRPr lang="en-US" sz="1050" dirty="0"/>
              </a:p>
            </p:txBody>
          </p:sp>
          <p:sp>
            <p:nvSpPr>
              <p:cNvPr id="105" name="Smiley Face 13"/>
              <p:cNvSpPr/>
              <p:nvPr/>
            </p:nvSpPr>
            <p:spPr bwMode="auto">
              <a:xfrm>
                <a:off x="3233737" y="4714875"/>
                <a:ext cx="492125" cy="436563"/>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6" name="Straight Connector 14"/>
              <p:cNvCxnSpPr/>
              <p:nvPr/>
            </p:nvCxnSpPr>
            <p:spPr bwMode="auto">
              <a:xfrm rot="5400000" flipH="1" flipV="1">
                <a:off x="5662612" y="2071688"/>
                <a:ext cx="1143000" cy="285750"/>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5"/>
              <p:cNvCxnSpPr/>
              <p:nvPr/>
            </p:nvCxnSpPr>
            <p:spPr bwMode="auto">
              <a:xfrm rot="16200000" flipV="1">
                <a:off x="4841081" y="1821656"/>
                <a:ext cx="1500188" cy="4286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6"/>
              <p:cNvCxnSpPr/>
              <p:nvPr/>
            </p:nvCxnSpPr>
            <p:spPr bwMode="auto">
              <a:xfrm rot="5400000" flipH="1" flipV="1">
                <a:off x="4983955" y="3393282"/>
                <a:ext cx="785813" cy="571500"/>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09" name="Group 49"/>
              <p:cNvGrpSpPr>
                <a:grpSpLocks/>
              </p:cNvGrpSpPr>
              <p:nvPr/>
            </p:nvGrpSpPr>
            <p:grpSpPr bwMode="auto">
              <a:xfrm>
                <a:off x="5233987" y="714375"/>
                <a:ext cx="231775" cy="509588"/>
                <a:chOff x="3500304" y="2571762"/>
                <a:chExt cx="231790" cy="509588"/>
              </a:xfrm>
            </p:grpSpPr>
            <p:sp>
              <p:nvSpPr>
                <p:cNvPr id="192"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3"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0" name="Smiley Face 18"/>
              <p:cNvSpPr/>
              <p:nvPr/>
            </p:nvSpPr>
            <p:spPr bwMode="auto">
              <a:xfrm>
                <a:off x="6662737" y="4714875"/>
                <a:ext cx="420688" cy="436563"/>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7-Point Star 21"/>
              <p:cNvSpPr/>
              <p:nvPr/>
            </p:nvSpPr>
            <p:spPr bwMode="auto">
              <a:xfrm>
                <a:off x="5662713" y="2786059"/>
                <a:ext cx="642900" cy="500066"/>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2" name="Group 50"/>
              <p:cNvGrpSpPr>
                <a:grpSpLocks/>
              </p:cNvGrpSpPr>
              <p:nvPr/>
            </p:nvGrpSpPr>
            <p:grpSpPr bwMode="auto">
              <a:xfrm>
                <a:off x="6234112" y="1058863"/>
                <a:ext cx="231775" cy="509587"/>
                <a:chOff x="3500362" y="2571755"/>
                <a:chExt cx="231790" cy="509587"/>
              </a:xfrm>
            </p:grpSpPr>
            <p:sp>
              <p:nvSpPr>
                <p:cNvPr id="190"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1"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3" name="Group 53"/>
              <p:cNvGrpSpPr>
                <a:grpSpLocks/>
              </p:cNvGrpSpPr>
              <p:nvPr/>
            </p:nvGrpSpPr>
            <p:grpSpPr bwMode="auto">
              <a:xfrm>
                <a:off x="3233737" y="1357313"/>
                <a:ext cx="231775" cy="509587"/>
                <a:chOff x="3500189" y="2571758"/>
                <a:chExt cx="231790" cy="509587"/>
              </a:xfrm>
            </p:grpSpPr>
            <p:sp>
              <p:nvSpPr>
                <p:cNvPr id="188"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9"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4" name="Group 56"/>
              <p:cNvGrpSpPr>
                <a:grpSpLocks/>
              </p:cNvGrpSpPr>
              <p:nvPr/>
            </p:nvGrpSpPr>
            <p:grpSpPr bwMode="auto">
              <a:xfrm>
                <a:off x="3948112" y="1571625"/>
                <a:ext cx="231775" cy="509588"/>
                <a:chOff x="3500230" y="2571756"/>
                <a:chExt cx="231790" cy="509588"/>
              </a:xfrm>
            </p:grpSpPr>
            <p:sp>
              <p:nvSpPr>
                <p:cNvPr id="186"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7"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5" name="Group 59"/>
              <p:cNvGrpSpPr>
                <a:grpSpLocks/>
              </p:cNvGrpSpPr>
              <p:nvPr/>
            </p:nvGrpSpPr>
            <p:grpSpPr bwMode="auto">
              <a:xfrm>
                <a:off x="4662487" y="642938"/>
                <a:ext cx="231775" cy="509587"/>
                <a:chOff x="3500271" y="2571763"/>
                <a:chExt cx="231790" cy="509587"/>
              </a:xfrm>
            </p:grpSpPr>
            <p:sp>
              <p:nvSpPr>
                <p:cNvPr id="184"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5"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6" name="Group 62"/>
              <p:cNvGrpSpPr>
                <a:grpSpLocks/>
              </p:cNvGrpSpPr>
              <p:nvPr/>
            </p:nvGrpSpPr>
            <p:grpSpPr bwMode="auto">
              <a:xfrm>
                <a:off x="7877175" y="2571750"/>
                <a:ext cx="231775" cy="509588"/>
                <a:chOff x="3500458" y="2571749"/>
                <a:chExt cx="231790" cy="509588"/>
              </a:xfrm>
            </p:grpSpPr>
            <p:sp>
              <p:nvSpPr>
                <p:cNvPr id="182"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3"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 name="Group 65"/>
              <p:cNvGrpSpPr>
                <a:grpSpLocks/>
              </p:cNvGrpSpPr>
              <p:nvPr/>
            </p:nvGrpSpPr>
            <p:grpSpPr bwMode="auto">
              <a:xfrm>
                <a:off x="2376487" y="3214688"/>
                <a:ext cx="231775" cy="509587"/>
                <a:chOff x="3500139" y="2571745"/>
                <a:chExt cx="231790" cy="509587"/>
              </a:xfrm>
            </p:grpSpPr>
            <p:sp>
              <p:nvSpPr>
                <p:cNvPr id="180"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1"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8" name="Group 68"/>
              <p:cNvGrpSpPr>
                <a:grpSpLocks/>
              </p:cNvGrpSpPr>
              <p:nvPr/>
            </p:nvGrpSpPr>
            <p:grpSpPr bwMode="auto">
              <a:xfrm>
                <a:off x="2519362" y="2214563"/>
                <a:ext cx="231775" cy="509587"/>
                <a:chOff x="3500147" y="2571752"/>
                <a:chExt cx="231790" cy="509587"/>
              </a:xfrm>
            </p:grpSpPr>
            <p:sp>
              <p:nvSpPr>
                <p:cNvPr id="178"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9"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9" name="Group 71"/>
              <p:cNvGrpSpPr>
                <a:grpSpLocks/>
              </p:cNvGrpSpPr>
              <p:nvPr/>
            </p:nvGrpSpPr>
            <p:grpSpPr bwMode="auto">
              <a:xfrm>
                <a:off x="5948362" y="987425"/>
                <a:ext cx="231775" cy="509588"/>
                <a:chOff x="3500346" y="2571755"/>
                <a:chExt cx="231790" cy="509588"/>
              </a:xfrm>
            </p:grpSpPr>
            <p:sp>
              <p:nvSpPr>
                <p:cNvPr id="176"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7"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0" name="Group 78"/>
              <p:cNvGrpSpPr>
                <a:grpSpLocks/>
              </p:cNvGrpSpPr>
              <p:nvPr/>
            </p:nvGrpSpPr>
            <p:grpSpPr bwMode="auto">
              <a:xfrm>
                <a:off x="4876800" y="714375"/>
                <a:ext cx="231775" cy="509588"/>
                <a:chOff x="3500284" y="2571762"/>
                <a:chExt cx="231790" cy="509588"/>
              </a:xfrm>
            </p:grpSpPr>
            <p:sp>
              <p:nvSpPr>
                <p:cNvPr id="174"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5"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1" name="Group 81"/>
              <p:cNvGrpSpPr>
                <a:grpSpLocks/>
              </p:cNvGrpSpPr>
              <p:nvPr/>
            </p:nvGrpSpPr>
            <p:grpSpPr bwMode="auto">
              <a:xfrm>
                <a:off x="3019425" y="1428750"/>
                <a:ext cx="231775" cy="509588"/>
                <a:chOff x="3500177" y="2571757"/>
                <a:chExt cx="231790" cy="509588"/>
              </a:xfrm>
            </p:grpSpPr>
            <p:sp>
              <p:nvSpPr>
                <p:cNvPr id="172"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3"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 name="Group 84"/>
              <p:cNvGrpSpPr>
                <a:grpSpLocks/>
              </p:cNvGrpSpPr>
              <p:nvPr/>
            </p:nvGrpSpPr>
            <p:grpSpPr bwMode="auto">
              <a:xfrm>
                <a:off x="6805612" y="1571625"/>
                <a:ext cx="231775" cy="509588"/>
                <a:chOff x="3500395" y="2571756"/>
                <a:chExt cx="231790" cy="509588"/>
              </a:xfrm>
            </p:grpSpPr>
            <p:sp>
              <p:nvSpPr>
                <p:cNvPr id="170"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1"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3" name="Group 87"/>
              <p:cNvGrpSpPr>
                <a:grpSpLocks/>
              </p:cNvGrpSpPr>
              <p:nvPr/>
            </p:nvGrpSpPr>
            <p:grpSpPr bwMode="auto">
              <a:xfrm>
                <a:off x="7019925" y="1643063"/>
                <a:ext cx="231775" cy="509587"/>
                <a:chOff x="3500408" y="2571756"/>
                <a:chExt cx="231790" cy="509587"/>
              </a:xfrm>
            </p:grpSpPr>
            <p:sp>
              <p:nvSpPr>
                <p:cNvPr id="168"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9"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4" name="7-Point Star 34"/>
              <p:cNvSpPr/>
              <p:nvPr/>
            </p:nvSpPr>
            <p:spPr bwMode="auto">
              <a:xfrm>
                <a:off x="4376912" y="3857629"/>
                <a:ext cx="714334" cy="642942"/>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5" name="Straight Connector 35"/>
              <p:cNvCxnSpPr/>
              <p:nvPr/>
            </p:nvCxnSpPr>
            <p:spPr bwMode="auto">
              <a:xfrm rot="10800000">
                <a:off x="2733675" y="3500438"/>
                <a:ext cx="1643062" cy="50006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26" name="Straight Connector 36"/>
              <p:cNvCxnSpPr/>
              <p:nvPr/>
            </p:nvCxnSpPr>
            <p:spPr bwMode="auto">
              <a:xfrm rot="16200000" flipV="1">
                <a:off x="3555206" y="2750344"/>
                <a:ext cx="1643063" cy="428625"/>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127" name="Left Arrow 37"/>
              <p:cNvSpPr/>
              <p:nvPr/>
            </p:nvSpPr>
            <p:spPr bwMode="auto">
              <a:xfrm rot="8707571">
                <a:off x="3738562" y="4454525"/>
                <a:ext cx="819150" cy="342900"/>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Connector 38"/>
              <p:cNvCxnSpPr/>
              <p:nvPr/>
            </p:nvCxnSpPr>
            <p:spPr bwMode="auto">
              <a:xfrm flipV="1">
                <a:off x="5162550" y="2000250"/>
                <a:ext cx="3071812" cy="221456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29" name="Group 165"/>
              <p:cNvGrpSpPr>
                <a:grpSpLocks/>
              </p:cNvGrpSpPr>
              <p:nvPr/>
            </p:nvGrpSpPr>
            <p:grpSpPr bwMode="auto">
              <a:xfrm>
                <a:off x="2876556" y="857250"/>
                <a:ext cx="374650" cy="366713"/>
                <a:chOff x="3500268" y="2571768"/>
                <a:chExt cx="231789" cy="509590"/>
              </a:xfrm>
            </p:grpSpPr>
            <p:sp>
              <p:nvSpPr>
                <p:cNvPr id="166"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0" name="Cloud 40"/>
              <p:cNvSpPr/>
              <p:nvPr/>
            </p:nvSpPr>
            <p:spPr bwMode="auto">
              <a:xfrm rot="1472929">
                <a:off x="6726237"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p>
            </p:txBody>
          </p:sp>
          <p:sp>
            <p:nvSpPr>
              <p:cNvPr id="131" name="Left Arrow 41"/>
              <p:cNvSpPr/>
              <p:nvPr/>
            </p:nvSpPr>
            <p:spPr bwMode="auto">
              <a:xfrm rot="3973846">
                <a:off x="5705475" y="3795713"/>
                <a:ext cx="1423987" cy="382587"/>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2" name="Group 188"/>
              <p:cNvGrpSpPr>
                <a:grpSpLocks/>
              </p:cNvGrpSpPr>
              <p:nvPr/>
            </p:nvGrpSpPr>
            <p:grpSpPr bwMode="auto">
              <a:xfrm>
                <a:off x="3662368" y="357185"/>
                <a:ext cx="374650" cy="366712"/>
                <a:chOff x="3500296" y="2571773"/>
                <a:chExt cx="231789" cy="509589"/>
              </a:xfrm>
            </p:grpSpPr>
            <p:sp>
              <p:nvSpPr>
                <p:cNvPr id="164"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5"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 name="Group 194"/>
              <p:cNvGrpSpPr>
                <a:grpSpLocks/>
              </p:cNvGrpSpPr>
              <p:nvPr/>
            </p:nvGrpSpPr>
            <p:grpSpPr bwMode="auto">
              <a:xfrm>
                <a:off x="6877055" y="214310"/>
                <a:ext cx="374650" cy="366711"/>
                <a:chOff x="3500411" y="2571775"/>
                <a:chExt cx="231789" cy="509588"/>
              </a:xfrm>
            </p:grpSpPr>
            <p:sp>
              <p:nvSpPr>
                <p:cNvPr id="162"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4" name="Group 197"/>
              <p:cNvGrpSpPr>
                <a:grpSpLocks/>
              </p:cNvGrpSpPr>
              <p:nvPr/>
            </p:nvGrpSpPr>
            <p:grpSpPr bwMode="auto">
              <a:xfrm>
                <a:off x="6376993" y="214310"/>
                <a:ext cx="374650" cy="366711"/>
                <a:chOff x="3500393" y="2571775"/>
                <a:chExt cx="231789" cy="509588"/>
              </a:xfrm>
            </p:grpSpPr>
            <p:sp>
              <p:nvSpPr>
                <p:cNvPr id="160"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1"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5" name="Group 200"/>
              <p:cNvGrpSpPr>
                <a:grpSpLocks/>
              </p:cNvGrpSpPr>
              <p:nvPr/>
            </p:nvGrpSpPr>
            <p:grpSpPr bwMode="auto">
              <a:xfrm>
                <a:off x="4090992" y="214310"/>
                <a:ext cx="374650" cy="366711"/>
                <a:chOff x="3500311" y="2571775"/>
                <a:chExt cx="231789" cy="509588"/>
              </a:xfrm>
            </p:grpSpPr>
            <p:sp>
              <p:nvSpPr>
                <p:cNvPr id="158"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9"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6" name="Group 203"/>
              <p:cNvGrpSpPr>
                <a:grpSpLocks/>
              </p:cNvGrpSpPr>
              <p:nvPr/>
            </p:nvGrpSpPr>
            <p:grpSpPr bwMode="auto">
              <a:xfrm>
                <a:off x="6519867" y="428625"/>
                <a:ext cx="374650" cy="366713"/>
                <a:chOff x="3500398" y="2571772"/>
                <a:chExt cx="231789" cy="509590"/>
              </a:xfrm>
            </p:grpSpPr>
            <p:sp>
              <p:nvSpPr>
                <p:cNvPr id="156"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7"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7" name="Group 206"/>
              <p:cNvGrpSpPr>
                <a:grpSpLocks/>
              </p:cNvGrpSpPr>
              <p:nvPr/>
            </p:nvGrpSpPr>
            <p:grpSpPr bwMode="auto">
              <a:xfrm>
                <a:off x="8448681" y="2714623"/>
                <a:ext cx="374650" cy="366712"/>
                <a:chOff x="3500468" y="2571750"/>
                <a:chExt cx="231789" cy="509589"/>
              </a:xfrm>
            </p:grpSpPr>
            <p:sp>
              <p:nvSpPr>
                <p:cNvPr id="154"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5"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8" name="Group 209"/>
              <p:cNvGrpSpPr>
                <a:grpSpLocks/>
              </p:cNvGrpSpPr>
              <p:nvPr/>
            </p:nvGrpSpPr>
            <p:grpSpPr bwMode="auto">
              <a:xfrm>
                <a:off x="7662867" y="928686"/>
                <a:ext cx="374650" cy="366712"/>
                <a:chOff x="3500439" y="2571768"/>
                <a:chExt cx="231789" cy="509589"/>
              </a:xfrm>
            </p:grpSpPr>
            <p:sp>
              <p:nvSpPr>
                <p:cNvPr id="152"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9" name="Group 212"/>
              <p:cNvGrpSpPr>
                <a:grpSpLocks/>
              </p:cNvGrpSpPr>
              <p:nvPr/>
            </p:nvGrpSpPr>
            <p:grpSpPr bwMode="auto">
              <a:xfrm>
                <a:off x="8305805" y="1785935"/>
                <a:ext cx="374650" cy="366712"/>
                <a:chOff x="3500462" y="2571759"/>
                <a:chExt cx="231789" cy="509589"/>
              </a:xfrm>
            </p:grpSpPr>
            <p:sp>
              <p:nvSpPr>
                <p:cNvPr id="150"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0" name="Group 215"/>
              <p:cNvGrpSpPr>
                <a:grpSpLocks/>
              </p:cNvGrpSpPr>
              <p:nvPr/>
            </p:nvGrpSpPr>
            <p:grpSpPr bwMode="auto">
              <a:xfrm>
                <a:off x="3090867" y="714375"/>
                <a:ext cx="374650" cy="366713"/>
                <a:chOff x="3500275" y="2571769"/>
                <a:chExt cx="231789" cy="509590"/>
              </a:xfrm>
            </p:grpSpPr>
            <p:sp>
              <p:nvSpPr>
                <p:cNvPr id="148"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9"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1" name="Group 221"/>
              <p:cNvGrpSpPr>
                <a:grpSpLocks/>
              </p:cNvGrpSpPr>
              <p:nvPr/>
            </p:nvGrpSpPr>
            <p:grpSpPr bwMode="auto">
              <a:xfrm>
                <a:off x="7877180" y="1214436"/>
                <a:ext cx="374650" cy="366712"/>
                <a:chOff x="3500447" y="2571765"/>
                <a:chExt cx="231789" cy="509589"/>
              </a:xfrm>
            </p:grpSpPr>
            <p:sp>
              <p:nvSpPr>
                <p:cNvPr id="146"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7"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2" name="TextBox 56"/>
              <p:cNvSpPr txBox="1">
                <a:spLocks noChangeArrowheads="1"/>
              </p:cNvSpPr>
              <p:nvPr/>
            </p:nvSpPr>
            <p:spPr bwMode="auto">
              <a:xfrm>
                <a:off x="5591280" y="4786323"/>
                <a:ext cx="1071058" cy="261610"/>
              </a:xfrm>
              <a:prstGeom prst="rect">
                <a:avLst/>
              </a:prstGeom>
              <a:noFill/>
              <a:ln w="9525">
                <a:noFill/>
                <a:miter lim="800000"/>
                <a:headEnd/>
                <a:tailEnd/>
              </a:ln>
            </p:spPr>
            <p:txBody>
              <a:bodyPr wrap="none">
                <a:spAutoFit/>
              </a:bodyPr>
              <a:lstStyle/>
              <a:p>
                <a:r>
                  <a:rPr lang="en-US" sz="1100" b="1">
                    <a:solidFill>
                      <a:srgbClr val="FF0000"/>
                    </a:solidFill>
                  </a:rPr>
                  <a:t>Researcher 1</a:t>
                </a:r>
              </a:p>
            </p:txBody>
          </p:sp>
          <p:sp>
            <p:nvSpPr>
              <p:cNvPr id="143" name="TextBox 57"/>
              <p:cNvSpPr txBox="1">
                <a:spLocks noChangeArrowheads="1"/>
              </p:cNvSpPr>
              <p:nvPr/>
            </p:nvSpPr>
            <p:spPr bwMode="auto">
              <a:xfrm>
                <a:off x="7458537" y="6524977"/>
                <a:ext cx="1690225" cy="276999"/>
              </a:xfrm>
              <a:prstGeom prst="rect">
                <a:avLst/>
              </a:prstGeom>
              <a:noFill/>
              <a:ln w="9525">
                <a:noFill/>
                <a:miter lim="800000"/>
                <a:headEnd/>
                <a:tailEnd/>
              </a:ln>
            </p:spPr>
            <p:txBody>
              <a:bodyPr wrap="none">
                <a:spAutoFit/>
              </a:bodyPr>
              <a:lstStyle/>
              <a:p>
                <a:r>
                  <a:rPr lang="en-US" sz="1200" b="1">
                    <a:solidFill>
                      <a:srgbClr val="002060"/>
                    </a:solidFill>
                  </a:rPr>
                  <a:t>Non Scientific World</a:t>
                </a:r>
              </a:p>
            </p:txBody>
          </p:sp>
          <p:sp>
            <p:nvSpPr>
              <p:cNvPr id="144" name="TextBox 58"/>
              <p:cNvSpPr txBox="1"/>
              <p:nvPr/>
            </p:nvSpPr>
            <p:spPr bwMode="auto">
              <a:xfrm>
                <a:off x="7558087" y="4881563"/>
                <a:ext cx="1347788" cy="277812"/>
              </a:xfrm>
              <a:prstGeom prst="rect">
                <a:avLst/>
              </a:prstGeom>
              <a:noFill/>
            </p:spPr>
            <p:txBody>
              <a:bodyPr wrap="none">
                <a:spAutoFit/>
              </a:bodyPr>
              <a:lstStyle/>
              <a:p>
                <a:pPr>
                  <a:defRPr/>
                </a:pPr>
                <a:r>
                  <a:rPr lang="en-US" sz="1200" b="1" dirty="0">
                    <a:solidFill>
                      <a:schemeClr val="tx1">
                        <a:lumMod val="85000"/>
                        <a:lumOff val="15000"/>
                      </a:schemeClr>
                    </a:solidFill>
                    <a:latin typeface="Arial" charset="0"/>
                    <a:cs typeface="Arial" charset="0"/>
                  </a:rPr>
                  <a:t>Scientific World</a:t>
                </a:r>
              </a:p>
            </p:txBody>
          </p:sp>
          <p:sp>
            <p:nvSpPr>
              <p:cNvPr id="145" name="TextBox 59"/>
              <p:cNvSpPr txBox="1">
                <a:spLocks noChangeArrowheads="1"/>
              </p:cNvSpPr>
              <p:nvPr/>
            </p:nvSpPr>
            <p:spPr bwMode="auto">
              <a:xfrm>
                <a:off x="2448211" y="4500571"/>
                <a:ext cx="1071058" cy="261610"/>
              </a:xfrm>
              <a:prstGeom prst="rect">
                <a:avLst/>
              </a:prstGeom>
              <a:noFill/>
              <a:ln w="9525">
                <a:noFill/>
                <a:miter lim="800000"/>
                <a:headEnd/>
                <a:tailEnd/>
              </a:ln>
            </p:spPr>
            <p:txBody>
              <a:bodyPr wrap="none">
                <a:spAutoFit/>
              </a:bodyPr>
              <a:lstStyle/>
              <a:p>
                <a:r>
                  <a:rPr lang="en-US" sz="1100" b="1">
                    <a:solidFill>
                      <a:schemeClr val="tx2"/>
                    </a:solidFill>
                  </a:rPr>
                  <a:t>Researcher 2</a:t>
                </a:r>
                <a:endParaRPr lang="en-US" sz="1100" b="1">
                  <a:solidFill>
                    <a:srgbClr val="FF0000"/>
                  </a:solidFill>
                </a:endParaRPr>
              </a:p>
            </p:txBody>
          </p:sp>
        </p:grpSp>
        <p:sp>
          <p:nvSpPr>
            <p:cNvPr id="194" name="TextBox 237"/>
            <p:cNvSpPr txBox="1"/>
            <p:nvPr/>
          </p:nvSpPr>
          <p:spPr>
            <a:xfrm rot="3646300">
              <a:off x="2724550" y="5625161"/>
              <a:ext cx="2533650"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Separate disciplines</a:t>
              </a:r>
              <a:endParaRPr lang="en-GB" b="1" dirty="0">
                <a:solidFill>
                  <a:srgbClr val="FF0000"/>
                </a:solidFill>
              </a:endParaRPr>
            </a:p>
          </p:txBody>
        </p:sp>
        <p:sp>
          <p:nvSpPr>
            <p:cNvPr id="195" name="TextBox 238"/>
            <p:cNvSpPr txBox="1"/>
            <p:nvPr/>
          </p:nvSpPr>
          <p:spPr>
            <a:xfrm rot="3646300">
              <a:off x="1371884" y="4112432"/>
              <a:ext cx="3650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Aggregation in broad disciplines</a:t>
              </a:r>
              <a:endParaRPr lang="en-GB" b="1" dirty="0">
                <a:solidFill>
                  <a:srgbClr val="FF0000"/>
                </a:solidFill>
              </a:endParaRPr>
            </a:p>
          </p:txBody>
        </p:sp>
        <p:sp>
          <p:nvSpPr>
            <p:cNvPr id="196" name="TextBox 239"/>
            <p:cNvSpPr txBox="1"/>
            <p:nvPr/>
          </p:nvSpPr>
          <p:spPr>
            <a:xfrm rot="3646300">
              <a:off x="-94986" y="2859940"/>
              <a:ext cx="4345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Common Science Data Infrastructure</a:t>
              </a:r>
              <a:endParaRPr lang="en-GB" b="1" dirty="0">
                <a:solidFill>
                  <a:srgbClr val="FF0000"/>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 name="Flowchart: Delay 4"/>
          <p:cNvSpPr/>
          <p:nvPr/>
        </p:nvSpPr>
        <p:spPr bwMode="auto">
          <a:xfrm rot="16200000">
            <a:off x="2239829" y="226327"/>
            <a:ext cx="6429375" cy="6833969"/>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2" name="Flowchart: Delay 5"/>
          <p:cNvSpPr/>
          <p:nvPr/>
        </p:nvSpPr>
        <p:spPr bwMode="auto">
          <a:xfrm rot="16200000">
            <a:off x="3072202" y="201710"/>
            <a:ext cx="4286280" cy="5945579"/>
          </a:xfrm>
          <a:prstGeom prst="flowChartDelay">
            <a:avLst/>
          </a:prstGeom>
          <a:solidFill>
            <a:schemeClr val="bg2">
              <a:lumMod val="60000"/>
              <a:lumOff val="40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3" name="Flowchart: Magnetic Disk 6"/>
          <p:cNvSpPr/>
          <p:nvPr/>
        </p:nvSpPr>
        <p:spPr bwMode="auto">
          <a:xfrm>
            <a:off x="2337548" y="5638062"/>
            <a:ext cx="5782218" cy="952068"/>
          </a:xfrm>
          <a:prstGeom prst="flowChartMagneticDisk">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Data Services</a:t>
            </a:r>
          </a:p>
        </p:txBody>
      </p:sp>
      <p:sp>
        <p:nvSpPr>
          <p:cNvPr id="314" name="Flowchart: Magnetic Disk 7"/>
          <p:cNvSpPr/>
          <p:nvPr/>
        </p:nvSpPr>
        <p:spPr bwMode="auto">
          <a:xfrm>
            <a:off x="2337548" y="5183694"/>
            <a:ext cx="5782218" cy="669732"/>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Community Support Services</a:t>
            </a:r>
          </a:p>
        </p:txBody>
      </p:sp>
      <p:sp>
        <p:nvSpPr>
          <p:cNvPr id="315" name="Cloud 8"/>
          <p:cNvSpPr/>
          <p:nvPr/>
        </p:nvSpPr>
        <p:spPr bwMode="auto">
          <a:xfrm rot="20864650">
            <a:off x="2822426" y="2024062"/>
            <a:ext cx="1502048" cy="593825"/>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Astronomy</a:t>
            </a:r>
            <a:endParaRPr lang="en-US" sz="1200" dirty="0">
              <a:solidFill>
                <a:schemeClr val="bg1"/>
              </a:solidFill>
            </a:endParaRPr>
          </a:p>
        </p:txBody>
      </p:sp>
      <p:sp>
        <p:nvSpPr>
          <p:cNvPr id="316" name="Cloud 9"/>
          <p:cNvSpPr/>
          <p:nvPr/>
        </p:nvSpPr>
        <p:spPr bwMode="auto">
          <a:xfrm>
            <a:off x="4087548" y="1366241"/>
            <a:ext cx="1512679" cy="602754"/>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Climatology</a:t>
            </a:r>
          </a:p>
        </p:txBody>
      </p:sp>
      <p:sp>
        <p:nvSpPr>
          <p:cNvPr id="317" name="Cloud 10"/>
          <p:cNvSpPr/>
          <p:nvPr/>
        </p:nvSpPr>
        <p:spPr bwMode="auto">
          <a:xfrm rot="998532">
            <a:off x="6195580" y="2241351"/>
            <a:ext cx="1483824" cy="614661"/>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solidFill>
                  <a:schemeClr val="bg1"/>
                </a:solidFill>
              </a:rPr>
              <a:t>Chemistry</a:t>
            </a:r>
          </a:p>
        </p:txBody>
      </p:sp>
      <p:sp>
        <p:nvSpPr>
          <p:cNvPr id="318" name="Cloud 11"/>
          <p:cNvSpPr/>
          <p:nvPr/>
        </p:nvSpPr>
        <p:spPr bwMode="auto">
          <a:xfrm rot="19451269">
            <a:off x="2252893" y="2832199"/>
            <a:ext cx="1111728"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History</a:t>
            </a:r>
          </a:p>
        </p:txBody>
      </p:sp>
      <p:sp>
        <p:nvSpPr>
          <p:cNvPr id="319" name="Cloud 12"/>
          <p:cNvSpPr/>
          <p:nvPr/>
        </p:nvSpPr>
        <p:spPr bwMode="auto">
          <a:xfrm>
            <a:off x="5386084" y="1689199"/>
            <a:ext cx="1111728"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Biology</a:t>
            </a:r>
          </a:p>
        </p:txBody>
      </p:sp>
      <p:sp>
        <p:nvSpPr>
          <p:cNvPr id="320" name="Smiley Face 13"/>
          <p:cNvSpPr/>
          <p:nvPr/>
        </p:nvSpPr>
        <p:spPr bwMode="auto">
          <a:xfrm>
            <a:off x="3267422" y="4848819"/>
            <a:ext cx="470814" cy="409278"/>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321" name="Straight Connector 14"/>
          <p:cNvCxnSpPr/>
          <p:nvPr/>
        </p:nvCxnSpPr>
        <p:spPr bwMode="auto">
          <a:xfrm rot="5400000" flipH="1" flipV="1">
            <a:off x="5602086" y="2368089"/>
            <a:ext cx="1071563" cy="273376"/>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322" name="Straight Connector 15"/>
          <p:cNvCxnSpPr/>
          <p:nvPr/>
        </p:nvCxnSpPr>
        <p:spPr bwMode="auto">
          <a:xfrm rot="16200000" flipV="1">
            <a:off x="4819558" y="2132313"/>
            <a:ext cx="1406426" cy="410064"/>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23" name="Straight Connector 16"/>
          <p:cNvCxnSpPr/>
          <p:nvPr/>
        </p:nvCxnSpPr>
        <p:spPr bwMode="auto">
          <a:xfrm rot="5400000" flipH="1" flipV="1">
            <a:off x="4949390" y="3604340"/>
            <a:ext cx="736700" cy="54675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324" name="Group 49"/>
          <p:cNvGrpSpPr>
            <a:grpSpLocks/>
          </p:cNvGrpSpPr>
          <p:nvPr/>
        </p:nvGrpSpPr>
        <p:grpSpPr bwMode="auto">
          <a:xfrm>
            <a:off x="5181051" y="1098351"/>
            <a:ext cx="221738" cy="477739"/>
            <a:chOff x="3500304" y="2571762"/>
            <a:chExt cx="231790" cy="509588"/>
          </a:xfrm>
        </p:grpSpPr>
        <p:sp>
          <p:nvSpPr>
            <p:cNvPr id="421"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22"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25" name="Smiley Face 18"/>
          <p:cNvSpPr/>
          <p:nvPr/>
        </p:nvSpPr>
        <p:spPr bwMode="auto">
          <a:xfrm>
            <a:off x="6547931" y="4848819"/>
            <a:ext cx="402470" cy="409278"/>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26" name="TextBox 19"/>
          <p:cNvSpPr txBox="1"/>
          <p:nvPr/>
        </p:nvSpPr>
        <p:spPr bwMode="auto">
          <a:xfrm>
            <a:off x="192351" y="5824305"/>
            <a:ext cx="2031898" cy="899771"/>
          </a:xfrm>
          <a:prstGeom prst="rect">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200" dirty="0">
                <a:solidFill>
                  <a:schemeClr val="tx1"/>
                </a:solidFill>
              </a:rPr>
              <a:t> </a:t>
            </a:r>
            <a:r>
              <a:rPr lang="en-US" sz="1000" dirty="0">
                <a:solidFill>
                  <a:schemeClr val="tx1"/>
                </a:solidFill>
              </a:rPr>
              <a:t>Computing Infrastructure</a:t>
            </a:r>
          </a:p>
          <a:p>
            <a:pPr fontAlgn="auto">
              <a:spcBef>
                <a:spcPts val="0"/>
              </a:spcBef>
              <a:spcAft>
                <a:spcPts val="0"/>
              </a:spcAft>
              <a:buFont typeface="Arial" pitchFamily="34" charset="0"/>
              <a:buChar char="•"/>
              <a:defRPr/>
            </a:pPr>
            <a:r>
              <a:rPr lang="en-US" sz="1000" dirty="0">
                <a:solidFill>
                  <a:schemeClr val="tx1"/>
                </a:solidFill>
              </a:rPr>
              <a:t>  Persistent Storage Capacity</a:t>
            </a:r>
          </a:p>
          <a:p>
            <a:pPr fontAlgn="auto">
              <a:spcBef>
                <a:spcPts val="0"/>
              </a:spcBef>
              <a:spcAft>
                <a:spcPts val="0"/>
              </a:spcAft>
              <a:buFont typeface="Arial" pitchFamily="34" charset="0"/>
              <a:buChar char="•"/>
              <a:defRPr/>
            </a:pPr>
            <a:r>
              <a:rPr lang="en-US" sz="1000" dirty="0">
                <a:solidFill>
                  <a:schemeClr val="tx1"/>
                </a:solidFill>
              </a:rPr>
              <a:t>  Integrity</a:t>
            </a:r>
          </a:p>
          <a:p>
            <a:pPr fontAlgn="auto">
              <a:spcBef>
                <a:spcPts val="0"/>
              </a:spcBef>
              <a:spcAft>
                <a:spcPts val="0"/>
              </a:spcAft>
              <a:buFont typeface="Arial" pitchFamily="34" charset="0"/>
              <a:buChar char="•"/>
              <a:defRPr/>
            </a:pPr>
            <a:r>
              <a:rPr lang="en-US" sz="1000" dirty="0">
                <a:solidFill>
                  <a:schemeClr val="tx1"/>
                </a:solidFill>
              </a:rPr>
              <a:t>  Authentication &amp; Security</a:t>
            </a:r>
          </a:p>
        </p:txBody>
      </p:sp>
      <p:sp>
        <p:nvSpPr>
          <p:cNvPr id="327" name="TextBox 20"/>
          <p:cNvSpPr txBox="1"/>
          <p:nvPr/>
        </p:nvSpPr>
        <p:spPr bwMode="auto">
          <a:xfrm>
            <a:off x="192352" y="5116721"/>
            <a:ext cx="2031898" cy="73670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100" dirty="0">
                <a:solidFill>
                  <a:schemeClr val="tx1"/>
                </a:solidFill>
              </a:rPr>
              <a:t> </a:t>
            </a:r>
            <a:r>
              <a:rPr lang="en-US" sz="1000" dirty="0">
                <a:solidFill>
                  <a:schemeClr val="tx1"/>
                </a:solidFill>
              </a:rPr>
              <a:t>API</a:t>
            </a:r>
          </a:p>
          <a:p>
            <a:pPr fontAlgn="auto">
              <a:spcBef>
                <a:spcPts val="0"/>
              </a:spcBef>
              <a:spcAft>
                <a:spcPts val="0"/>
              </a:spcAft>
              <a:buFont typeface="Arial" pitchFamily="34" charset="0"/>
              <a:buChar char="•"/>
              <a:defRPr/>
            </a:pPr>
            <a:r>
              <a:rPr lang="en-US" sz="1000" dirty="0">
                <a:solidFill>
                  <a:schemeClr val="tx1"/>
                </a:solidFill>
              </a:rPr>
              <a:t> Data Discovery &amp; </a:t>
            </a:r>
            <a:r>
              <a:rPr lang="en-US" sz="1050" dirty="0">
                <a:solidFill>
                  <a:schemeClr val="tx1"/>
                </a:solidFill>
              </a:rPr>
              <a:t>Navigation</a:t>
            </a:r>
            <a:endParaRPr lang="en-US" sz="1000" dirty="0">
              <a:solidFill>
                <a:schemeClr val="tx1"/>
              </a:solidFill>
            </a:endParaRPr>
          </a:p>
          <a:p>
            <a:pPr fontAlgn="auto">
              <a:spcBef>
                <a:spcPts val="0"/>
              </a:spcBef>
              <a:spcAft>
                <a:spcPts val="0"/>
              </a:spcAft>
              <a:buFont typeface="Arial" pitchFamily="34" charset="0"/>
              <a:buChar char="•"/>
              <a:defRPr/>
            </a:pPr>
            <a:r>
              <a:rPr lang="en-US" sz="1000" dirty="0">
                <a:solidFill>
                  <a:schemeClr val="tx1"/>
                </a:solidFill>
              </a:rPr>
              <a:t> Workflows Generation</a:t>
            </a:r>
          </a:p>
        </p:txBody>
      </p:sp>
      <p:sp>
        <p:nvSpPr>
          <p:cNvPr id="328" name="7-Point Star 21"/>
          <p:cNvSpPr/>
          <p:nvPr/>
        </p:nvSpPr>
        <p:spPr bwMode="auto">
          <a:xfrm>
            <a:off x="5591212" y="3040554"/>
            <a:ext cx="615060" cy="468812"/>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29" name="Group 50"/>
          <p:cNvGrpSpPr>
            <a:grpSpLocks/>
          </p:cNvGrpSpPr>
          <p:nvPr/>
        </p:nvGrpSpPr>
        <p:grpSpPr bwMode="auto">
          <a:xfrm>
            <a:off x="6137867" y="1421308"/>
            <a:ext cx="221738" cy="477738"/>
            <a:chOff x="3500362" y="2571755"/>
            <a:chExt cx="231790" cy="509587"/>
          </a:xfrm>
        </p:grpSpPr>
        <p:sp>
          <p:nvSpPr>
            <p:cNvPr id="419"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20"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0" name="Group 53"/>
          <p:cNvGrpSpPr>
            <a:grpSpLocks/>
          </p:cNvGrpSpPr>
          <p:nvPr/>
        </p:nvGrpSpPr>
        <p:grpSpPr bwMode="auto">
          <a:xfrm>
            <a:off x="3267422" y="1701105"/>
            <a:ext cx="221738" cy="477738"/>
            <a:chOff x="3500189" y="2571758"/>
            <a:chExt cx="231790" cy="509587"/>
          </a:xfrm>
        </p:grpSpPr>
        <p:sp>
          <p:nvSpPr>
            <p:cNvPr id="417"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8"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1" name="Group 56"/>
          <p:cNvGrpSpPr>
            <a:grpSpLocks/>
          </p:cNvGrpSpPr>
          <p:nvPr/>
        </p:nvGrpSpPr>
        <p:grpSpPr bwMode="auto">
          <a:xfrm>
            <a:off x="3950861" y="1902022"/>
            <a:ext cx="221738" cy="477739"/>
            <a:chOff x="3500230" y="2571756"/>
            <a:chExt cx="231790" cy="509588"/>
          </a:xfrm>
        </p:grpSpPr>
        <p:sp>
          <p:nvSpPr>
            <p:cNvPr id="415"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6"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2" name="Group 59"/>
          <p:cNvGrpSpPr>
            <a:grpSpLocks/>
          </p:cNvGrpSpPr>
          <p:nvPr/>
        </p:nvGrpSpPr>
        <p:grpSpPr bwMode="auto">
          <a:xfrm>
            <a:off x="4634300" y="1031378"/>
            <a:ext cx="221738" cy="477738"/>
            <a:chOff x="3500271" y="2571763"/>
            <a:chExt cx="231790" cy="509587"/>
          </a:xfrm>
        </p:grpSpPr>
        <p:sp>
          <p:nvSpPr>
            <p:cNvPr id="413"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4"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3" name="Group 62"/>
          <p:cNvGrpSpPr>
            <a:grpSpLocks/>
          </p:cNvGrpSpPr>
          <p:nvPr/>
        </p:nvGrpSpPr>
        <p:grpSpPr bwMode="auto">
          <a:xfrm>
            <a:off x="7709778" y="2839640"/>
            <a:ext cx="221738" cy="477739"/>
            <a:chOff x="3500458" y="2571749"/>
            <a:chExt cx="231790" cy="509588"/>
          </a:xfrm>
        </p:grpSpPr>
        <p:sp>
          <p:nvSpPr>
            <p:cNvPr id="411"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2"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4" name="Group 65"/>
          <p:cNvGrpSpPr>
            <a:grpSpLocks/>
          </p:cNvGrpSpPr>
          <p:nvPr/>
        </p:nvGrpSpPr>
        <p:grpSpPr bwMode="auto">
          <a:xfrm>
            <a:off x="2447294" y="3442394"/>
            <a:ext cx="221738" cy="477738"/>
            <a:chOff x="3500139" y="2571745"/>
            <a:chExt cx="231790" cy="509587"/>
          </a:xfrm>
        </p:grpSpPr>
        <p:sp>
          <p:nvSpPr>
            <p:cNvPr id="409"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0"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5" name="Group 68"/>
          <p:cNvGrpSpPr>
            <a:grpSpLocks/>
          </p:cNvGrpSpPr>
          <p:nvPr/>
        </p:nvGrpSpPr>
        <p:grpSpPr bwMode="auto">
          <a:xfrm>
            <a:off x="2583981" y="2504777"/>
            <a:ext cx="221738" cy="477738"/>
            <a:chOff x="3500147" y="2571752"/>
            <a:chExt cx="231790" cy="509587"/>
          </a:xfrm>
        </p:grpSpPr>
        <p:sp>
          <p:nvSpPr>
            <p:cNvPr id="407"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8"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6" name="Group 71"/>
          <p:cNvGrpSpPr>
            <a:grpSpLocks/>
          </p:cNvGrpSpPr>
          <p:nvPr/>
        </p:nvGrpSpPr>
        <p:grpSpPr bwMode="auto">
          <a:xfrm>
            <a:off x="5864491" y="1354335"/>
            <a:ext cx="221738" cy="477739"/>
            <a:chOff x="3500346" y="2571755"/>
            <a:chExt cx="231790" cy="509588"/>
          </a:xfrm>
        </p:grpSpPr>
        <p:sp>
          <p:nvSpPr>
            <p:cNvPr id="405"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6"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7" name="Group 78"/>
          <p:cNvGrpSpPr>
            <a:grpSpLocks/>
          </p:cNvGrpSpPr>
          <p:nvPr/>
        </p:nvGrpSpPr>
        <p:grpSpPr bwMode="auto">
          <a:xfrm>
            <a:off x="4839332" y="1098351"/>
            <a:ext cx="221738" cy="477739"/>
            <a:chOff x="3500284" y="2571762"/>
            <a:chExt cx="231790" cy="509588"/>
          </a:xfrm>
        </p:grpSpPr>
        <p:sp>
          <p:nvSpPr>
            <p:cNvPr id="403"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4"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8" name="Group 81"/>
          <p:cNvGrpSpPr>
            <a:grpSpLocks/>
          </p:cNvGrpSpPr>
          <p:nvPr/>
        </p:nvGrpSpPr>
        <p:grpSpPr bwMode="auto">
          <a:xfrm>
            <a:off x="3062390" y="1768077"/>
            <a:ext cx="221738" cy="477739"/>
            <a:chOff x="3500177" y="2571757"/>
            <a:chExt cx="231790" cy="509588"/>
          </a:xfrm>
        </p:grpSpPr>
        <p:sp>
          <p:nvSpPr>
            <p:cNvPr id="401"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2"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39" name="Group 84"/>
          <p:cNvGrpSpPr>
            <a:grpSpLocks/>
          </p:cNvGrpSpPr>
          <p:nvPr/>
        </p:nvGrpSpPr>
        <p:grpSpPr bwMode="auto">
          <a:xfrm>
            <a:off x="6684618" y="1902022"/>
            <a:ext cx="221738" cy="477739"/>
            <a:chOff x="3500395" y="2571756"/>
            <a:chExt cx="231790" cy="509588"/>
          </a:xfrm>
        </p:grpSpPr>
        <p:sp>
          <p:nvSpPr>
            <p:cNvPr id="399"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00"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40" name="Group 87"/>
          <p:cNvGrpSpPr>
            <a:grpSpLocks/>
          </p:cNvGrpSpPr>
          <p:nvPr/>
        </p:nvGrpSpPr>
        <p:grpSpPr bwMode="auto">
          <a:xfrm>
            <a:off x="6889651" y="1968996"/>
            <a:ext cx="221738" cy="477738"/>
            <a:chOff x="3500408" y="2571756"/>
            <a:chExt cx="231790" cy="509587"/>
          </a:xfrm>
        </p:grpSpPr>
        <p:sp>
          <p:nvSpPr>
            <p:cNvPr id="397"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8"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41" name="7-Point Star 34"/>
          <p:cNvSpPr/>
          <p:nvPr/>
        </p:nvSpPr>
        <p:spPr bwMode="auto">
          <a:xfrm>
            <a:off x="4361092" y="4045151"/>
            <a:ext cx="683400" cy="602758"/>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42" name="Straight Connector 35"/>
          <p:cNvCxnSpPr/>
          <p:nvPr/>
        </p:nvCxnSpPr>
        <p:spPr bwMode="auto">
          <a:xfrm rot="10800000">
            <a:off x="2789014" y="3710285"/>
            <a:ext cx="1571910" cy="468808"/>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43" name="Straight Connector 36"/>
          <p:cNvCxnSpPr/>
          <p:nvPr/>
        </p:nvCxnSpPr>
        <p:spPr bwMode="auto">
          <a:xfrm rot="16200000" flipV="1">
            <a:off x="3590739" y="3002958"/>
            <a:ext cx="1540372" cy="410064"/>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344" name="Left Arrow 37"/>
          <p:cNvSpPr/>
          <p:nvPr/>
        </p:nvSpPr>
        <p:spPr bwMode="auto">
          <a:xfrm rot="8707571">
            <a:off x="3750385" y="4604741"/>
            <a:ext cx="783677" cy="321469"/>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45" name="Straight Connector 38"/>
          <p:cNvCxnSpPr/>
          <p:nvPr/>
        </p:nvCxnSpPr>
        <p:spPr bwMode="auto">
          <a:xfrm flipV="1">
            <a:off x="5112709" y="2303858"/>
            <a:ext cx="2938789" cy="207615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346" name="Group 165"/>
          <p:cNvGrpSpPr>
            <a:grpSpLocks/>
          </p:cNvGrpSpPr>
          <p:nvPr/>
        </p:nvGrpSpPr>
        <p:grpSpPr bwMode="auto">
          <a:xfrm>
            <a:off x="2925707" y="1232296"/>
            <a:ext cx="358426" cy="343793"/>
            <a:chOff x="3500268" y="2571768"/>
            <a:chExt cx="231789" cy="509590"/>
          </a:xfrm>
        </p:grpSpPr>
        <p:sp>
          <p:nvSpPr>
            <p:cNvPr id="395"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6"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47" name="Cloud 40"/>
          <p:cNvSpPr/>
          <p:nvPr/>
        </p:nvSpPr>
        <p:spPr bwMode="auto">
          <a:xfrm rot="1472929">
            <a:off x="6599568" y="3156644"/>
            <a:ext cx="1615954" cy="614660"/>
          </a:xfrm>
          <a:prstGeom prst="cloud">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solidFill>
                  <a:schemeClr val="bg1"/>
                </a:solidFill>
              </a:rPr>
              <a:t>Demography</a:t>
            </a:r>
          </a:p>
        </p:txBody>
      </p:sp>
      <p:sp>
        <p:nvSpPr>
          <p:cNvPr id="348" name="Left Arrow 41"/>
          <p:cNvSpPr/>
          <p:nvPr/>
        </p:nvSpPr>
        <p:spPr bwMode="auto">
          <a:xfrm rot="3973846">
            <a:off x="5645789" y="3983433"/>
            <a:ext cx="1334988" cy="366020"/>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49" name="Group 176"/>
          <p:cNvGrpSpPr>
            <a:grpSpLocks/>
          </p:cNvGrpSpPr>
          <p:nvPr/>
        </p:nvGrpSpPr>
        <p:grpSpPr bwMode="auto">
          <a:xfrm>
            <a:off x="328632" y="3655212"/>
            <a:ext cx="221738" cy="477739"/>
            <a:chOff x="3500012" y="2571757"/>
            <a:chExt cx="231790" cy="509588"/>
          </a:xfrm>
        </p:grpSpPr>
        <p:sp>
          <p:nvSpPr>
            <p:cNvPr id="393" name="Flowchart: Magnetic Disk 86"/>
            <p:cNvSpPr/>
            <p:nvPr/>
          </p:nvSpPr>
          <p:spPr bwMode="auto">
            <a:xfrm>
              <a:off x="3500012"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4" name="Flowchart: Magnetic Disk 87"/>
            <p:cNvSpPr/>
            <p:nvPr/>
          </p:nvSpPr>
          <p:spPr bwMode="auto">
            <a:xfrm>
              <a:off x="3500012"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50" name="TextBox 43"/>
          <p:cNvSpPr txBox="1">
            <a:spLocks noChangeArrowheads="1"/>
          </p:cNvSpPr>
          <p:nvPr/>
        </p:nvSpPr>
        <p:spPr bwMode="auto">
          <a:xfrm>
            <a:off x="789142" y="3722173"/>
            <a:ext cx="1355445" cy="432811"/>
          </a:xfrm>
          <a:prstGeom prst="rect">
            <a:avLst/>
          </a:prstGeom>
          <a:noFill/>
          <a:ln w="9525">
            <a:noFill/>
            <a:miter lim="800000"/>
            <a:headEnd/>
            <a:tailEnd/>
          </a:ln>
        </p:spPr>
        <p:txBody>
          <a:bodyPr wrap="none">
            <a:spAutoFit/>
          </a:bodyPr>
          <a:lstStyle/>
          <a:p>
            <a:pPr algn="ctr"/>
            <a:r>
              <a:rPr lang="en-US" sz="1200" b="1">
                <a:cs typeface="Arial" charset="0"/>
              </a:rPr>
              <a:t>Scientific Data</a:t>
            </a:r>
            <a:r>
              <a:rPr lang="en-US" sz="1200">
                <a:cs typeface="Arial" charset="0"/>
              </a:rPr>
              <a:t/>
            </a:r>
            <a:br>
              <a:rPr lang="en-US" sz="1200">
                <a:cs typeface="Arial" charset="0"/>
              </a:rPr>
            </a:br>
            <a:r>
              <a:rPr lang="en-US" sz="1200">
                <a:cs typeface="Arial" charset="0"/>
              </a:rPr>
              <a:t>(Discipline Specific)</a:t>
            </a:r>
          </a:p>
        </p:txBody>
      </p:sp>
      <p:grpSp>
        <p:nvGrpSpPr>
          <p:cNvPr id="351" name="Group 188"/>
          <p:cNvGrpSpPr>
            <a:grpSpLocks/>
          </p:cNvGrpSpPr>
          <p:nvPr/>
        </p:nvGrpSpPr>
        <p:grpSpPr bwMode="auto">
          <a:xfrm>
            <a:off x="3677490" y="763485"/>
            <a:ext cx="358426" cy="343793"/>
            <a:chOff x="3500296" y="2571773"/>
            <a:chExt cx="231789" cy="509589"/>
          </a:xfrm>
        </p:grpSpPr>
        <p:sp>
          <p:nvSpPr>
            <p:cNvPr id="391"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2"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2" name="Group 194"/>
          <p:cNvGrpSpPr>
            <a:grpSpLocks/>
          </p:cNvGrpSpPr>
          <p:nvPr/>
        </p:nvGrpSpPr>
        <p:grpSpPr bwMode="auto">
          <a:xfrm>
            <a:off x="6752968" y="629540"/>
            <a:ext cx="358426" cy="343792"/>
            <a:chOff x="3500411" y="2571775"/>
            <a:chExt cx="231789" cy="509588"/>
          </a:xfrm>
        </p:grpSpPr>
        <p:sp>
          <p:nvSpPr>
            <p:cNvPr id="389"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0"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3" name="Group 197"/>
          <p:cNvGrpSpPr>
            <a:grpSpLocks/>
          </p:cNvGrpSpPr>
          <p:nvPr/>
        </p:nvGrpSpPr>
        <p:grpSpPr bwMode="auto">
          <a:xfrm>
            <a:off x="6274560" y="629540"/>
            <a:ext cx="358426" cy="343792"/>
            <a:chOff x="3500393" y="2571775"/>
            <a:chExt cx="231789" cy="509588"/>
          </a:xfrm>
        </p:grpSpPr>
        <p:sp>
          <p:nvSpPr>
            <p:cNvPr id="387"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8"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4" name="Group 200"/>
          <p:cNvGrpSpPr>
            <a:grpSpLocks/>
          </p:cNvGrpSpPr>
          <p:nvPr/>
        </p:nvGrpSpPr>
        <p:grpSpPr bwMode="auto">
          <a:xfrm>
            <a:off x="4087553" y="629540"/>
            <a:ext cx="358426" cy="343792"/>
            <a:chOff x="3500311" y="2571775"/>
            <a:chExt cx="231789" cy="509588"/>
          </a:xfrm>
        </p:grpSpPr>
        <p:sp>
          <p:nvSpPr>
            <p:cNvPr id="385"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6"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5" name="Group 203"/>
          <p:cNvGrpSpPr>
            <a:grpSpLocks/>
          </p:cNvGrpSpPr>
          <p:nvPr/>
        </p:nvGrpSpPr>
        <p:grpSpPr bwMode="auto">
          <a:xfrm>
            <a:off x="6411248" y="830460"/>
            <a:ext cx="358426" cy="343793"/>
            <a:chOff x="3500398" y="2571772"/>
            <a:chExt cx="231789" cy="509590"/>
          </a:xfrm>
        </p:grpSpPr>
        <p:sp>
          <p:nvSpPr>
            <p:cNvPr id="383"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4"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6" name="Group 206"/>
          <p:cNvGrpSpPr>
            <a:grpSpLocks/>
          </p:cNvGrpSpPr>
          <p:nvPr/>
        </p:nvGrpSpPr>
        <p:grpSpPr bwMode="auto">
          <a:xfrm>
            <a:off x="8256536" y="2973583"/>
            <a:ext cx="358426" cy="343793"/>
            <a:chOff x="3500468" y="2571750"/>
            <a:chExt cx="231789" cy="509589"/>
          </a:xfrm>
        </p:grpSpPr>
        <p:sp>
          <p:nvSpPr>
            <p:cNvPr id="381"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2"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7" name="Group 209"/>
          <p:cNvGrpSpPr>
            <a:grpSpLocks/>
          </p:cNvGrpSpPr>
          <p:nvPr/>
        </p:nvGrpSpPr>
        <p:grpSpPr bwMode="auto">
          <a:xfrm>
            <a:off x="7504751" y="1299267"/>
            <a:ext cx="358426" cy="343793"/>
            <a:chOff x="3500439" y="2571768"/>
            <a:chExt cx="231789" cy="509589"/>
          </a:xfrm>
        </p:grpSpPr>
        <p:sp>
          <p:nvSpPr>
            <p:cNvPr id="379"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0"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8" name="Group 212"/>
          <p:cNvGrpSpPr>
            <a:grpSpLocks/>
          </p:cNvGrpSpPr>
          <p:nvPr/>
        </p:nvGrpSpPr>
        <p:grpSpPr bwMode="auto">
          <a:xfrm>
            <a:off x="8119846" y="2102938"/>
            <a:ext cx="358426" cy="343793"/>
            <a:chOff x="3500462" y="2571759"/>
            <a:chExt cx="231789" cy="509589"/>
          </a:xfrm>
        </p:grpSpPr>
        <p:sp>
          <p:nvSpPr>
            <p:cNvPr id="377"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8"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59" name="Group 215"/>
          <p:cNvGrpSpPr>
            <a:grpSpLocks/>
          </p:cNvGrpSpPr>
          <p:nvPr/>
        </p:nvGrpSpPr>
        <p:grpSpPr bwMode="auto">
          <a:xfrm>
            <a:off x="3130738" y="1098351"/>
            <a:ext cx="358426" cy="343793"/>
            <a:chOff x="3500275" y="2571769"/>
            <a:chExt cx="231789" cy="509590"/>
          </a:xfrm>
        </p:grpSpPr>
        <p:sp>
          <p:nvSpPr>
            <p:cNvPr id="375"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6"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60" name="Group 218"/>
          <p:cNvGrpSpPr>
            <a:grpSpLocks/>
          </p:cNvGrpSpPr>
          <p:nvPr/>
        </p:nvGrpSpPr>
        <p:grpSpPr bwMode="auto">
          <a:xfrm>
            <a:off x="260292" y="3225312"/>
            <a:ext cx="358426" cy="343793"/>
            <a:chOff x="3500168" y="2571768"/>
            <a:chExt cx="231789" cy="509589"/>
          </a:xfrm>
        </p:grpSpPr>
        <p:sp>
          <p:nvSpPr>
            <p:cNvPr id="373" name="Flowchart: Magnetic Disk 66"/>
            <p:cNvSpPr/>
            <p:nvPr/>
          </p:nvSpPr>
          <p:spPr bwMode="auto">
            <a:xfrm>
              <a:off x="3500168"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4" name="Flowchart: Magnetic Disk 67"/>
            <p:cNvSpPr/>
            <p:nvPr/>
          </p:nvSpPr>
          <p:spPr bwMode="auto">
            <a:xfrm>
              <a:off x="3500168"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61" name="Group 221"/>
          <p:cNvGrpSpPr>
            <a:grpSpLocks/>
          </p:cNvGrpSpPr>
          <p:nvPr/>
        </p:nvGrpSpPr>
        <p:grpSpPr bwMode="auto">
          <a:xfrm>
            <a:off x="7709783" y="1567158"/>
            <a:ext cx="358426" cy="343793"/>
            <a:chOff x="3500447" y="2571765"/>
            <a:chExt cx="231789" cy="509589"/>
          </a:xfrm>
        </p:grpSpPr>
        <p:sp>
          <p:nvSpPr>
            <p:cNvPr id="371"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2"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362" name="TextBox 55"/>
          <p:cNvSpPr txBox="1">
            <a:spLocks noChangeArrowheads="1"/>
          </p:cNvSpPr>
          <p:nvPr/>
        </p:nvSpPr>
        <p:spPr bwMode="auto">
          <a:xfrm>
            <a:off x="944092" y="3261299"/>
            <a:ext cx="888253" cy="259687"/>
          </a:xfrm>
          <a:prstGeom prst="rect">
            <a:avLst/>
          </a:prstGeom>
          <a:noFill/>
          <a:ln w="9525">
            <a:noFill/>
            <a:miter lim="800000"/>
            <a:headEnd/>
            <a:tailEnd/>
          </a:ln>
        </p:spPr>
        <p:txBody>
          <a:bodyPr wrap="none">
            <a:spAutoFit/>
          </a:bodyPr>
          <a:lstStyle/>
          <a:p>
            <a:r>
              <a:rPr lang="en-US" sz="1200" b="1">
                <a:cs typeface="Arial" charset="0"/>
              </a:rPr>
              <a:t>Other Data</a:t>
            </a:r>
          </a:p>
        </p:txBody>
      </p:sp>
      <p:sp>
        <p:nvSpPr>
          <p:cNvPr id="363" name="TextBox 56"/>
          <p:cNvSpPr txBox="1">
            <a:spLocks noChangeArrowheads="1"/>
          </p:cNvSpPr>
          <p:nvPr/>
        </p:nvSpPr>
        <p:spPr bwMode="auto">
          <a:xfrm>
            <a:off x="5425597" y="4857437"/>
            <a:ext cx="1165384" cy="307777"/>
          </a:xfrm>
          <a:prstGeom prst="rect">
            <a:avLst/>
          </a:prstGeom>
          <a:noFill/>
          <a:ln w="9525">
            <a:noFill/>
            <a:miter lim="800000"/>
            <a:headEnd/>
            <a:tailEnd/>
          </a:ln>
        </p:spPr>
        <p:txBody>
          <a:bodyPr wrap="none">
            <a:spAutoFit/>
          </a:bodyPr>
          <a:lstStyle/>
          <a:p>
            <a:r>
              <a:rPr lang="en-US" sz="1400" b="1" dirty="0">
                <a:cs typeface="Arial" charset="0"/>
              </a:rPr>
              <a:t>Researcher 1</a:t>
            </a:r>
          </a:p>
        </p:txBody>
      </p:sp>
      <p:sp>
        <p:nvSpPr>
          <p:cNvPr id="364" name="TextBox 57"/>
          <p:cNvSpPr txBox="1">
            <a:spLocks noChangeArrowheads="1"/>
          </p:cNvSpPr>
          <p:nvPr/>
        </p:nvSpPr>
        <p:spPr bwMode="auto">
          <a:xfrm>
            <a:off x="7309269" y="6545790"/>
            <a:ext cx="1749453" cy="307777"/>
          </a:xfrm>
          <a:prstGeom prst="rect">
            <a:avLst/>
          </a:prstGeom>
          <a:noFill/>
          <a:ln w="9525">
            <a:noFill/>
            <a:miter lim="800000"/>
            <a:headEnd/>
            <a:tailEnd/>
          </a:ln>
        </p:spPr>
        <p:txBody>
          <a:bodyPr wrap="none">
            <a:spAutoFit/>
          </a:bodyPr>
          <a:lstStyle/>
          <a:p>
            <a:r>
              <a:rPr lang="en-US" sz="1400" b="1" dirty="0">
                <a:cs typeface="Arial" charset="0"/>
              </a:rPr>
              <a:t>Non Scientific World</a:t>
            </a:r>
          </a:p>
        </p:txBody>
      </p:sp>
      <p:sp>
        <p:nvSpPr>
          <p:cNvPr id="365" name="TextBox 58"/>
          <p:cNvSpPr txBox="1">
            <a:spLocks noChangeArrowheads="1"/>
          </p:cNvSpPr>
          <p:nvPr/>
        </p:nvSpPr>
        <p:spPr bwMode="auto">
          <a:xfrm>
            <a:off x="7404508" y="4888359"/>
            <a:ext cx="1388329" cy="307777"/>
          </a:xfrm>
          <a:prstGeom prst="rect">
            <a:avLst/>
          </a:prstGeom>
          <a:noFill/>
          <a:ln w="9525">
            <a:noFill/>
            <a:miter lim="800000"/>
            <a:headEnd/>
            <a:tailEnd/>
          </a:ln>
        </p:spPr>
        <p:txBody>
          <a:bodyPr wrap="none">
            <a:spAutoFit/>
          </a:bodyPr>
          <a:lstStyle/>
          <a:p>
            <a:r>
              <a:rPr lang="en-US" sz="1400" b="1" dirty="0">
                <a:cs typeface="Arial" charset="0"/>
              </a:rPr>
              <a:t>Scientific World</a:t>
            </a:r>
          </a:p>
        </p:txBody>
      </p:sp>
      <p:sp>
        <p:nvSpPr>
          <p:cNvPr id="366" name="TextBox 59"/>
          <p:cNvSpPr txBox="1">
            <a:spLocks noChangeArrowheads="1"/>
          </p:cNvSpPr>
          <p:nvPr/>
        </p:nvSpPr>
        <p:spPr bwMode="auto">
          <a:xfrm>
            <a:off x="2515912" y="4570089"/>
            <a:ext cx="1166986" cy="307777"/>
          </a:xfrm>
          <a:prstGeom prst="rect">
            <a:avLst/>
          </a:prstGeom>
          <a:noFill/>
          <a:ln w="9525">
            <a:noFill/>
            <a:miter lim="800000"/>
            <a:headEnd/>
            <a:tailEnd/>
          </a:ln>
        </p:spPr>
        <p:txBody>
          <a:bodyPr wrap="none">
            <a:spAutoFit/>
          </a:bodyPr>
          <a:lstStyle/>
          <a:p>
            <a:r>
              <a:rPr lang="en-US" sz="1400" b="1" dirty="0">
                <a:cs typeface="Arial" charset="0"/>
              </a:rPr>
              <a:t>Researcher 2</a:t>
            </a:r>
          </a:p>
        </p:txBody>
      </p:sp>
      <p:sp>
        <p:nvSpPr>
          <p:cNvPr id="367" name="7-Point Star 60"/>
          <p:cNvSpPr/>
          <p:nvPr/>
        </p:nvSpPr>
        <p:spPr bwMode="auto">
          <a:xfrm>
            <a:off x="192352" y="2613932"/>
            <a:ext cx="478380" cy="468812"/>
          </a:xfrm>
          <a:prstGeom prst="star7">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8" name="TextBox 61"/>
          <p:cNvSpPr txBox="1">
            <a:spLocks noChangeArrowheads="1"/>
          </p:cNvSpPr>
          <p:nvPr/>
        </p:nvSpPr>
        <p:spPr bwMode="auto">
          <a:xfrm>
            <a:off x="661863" y="2716906"/>
            <a:ext cx="1821777" cy="432811"/>
          </a:xfrm>
          <a:prstGeom prst="rect">
            <a:avLst/>
          </a:prstGeom>
          <a:noFill/>
          <a:ln w="9525">
            <a:noFill/>
            <a:miter lim="800000"/>
            <a:headEnd/>
            <a:tailEnd/>
          </a:ln>
        </p:spPr>
        <p:txBody>
          <a:bodyPr wrap="none">
            <a:spAutoFit/>
          </a:bodyPr>
          <a:lstStyle/>
          <a:p>
            <a:pPr algn="ctr"/>
            <a:r>
              <a:rPr lang="en-US" sz="1200" b="1">
                <a:cs typeface="Arial" charset="0"/>
              </a:rPr>
              <a:t>Aggregated Data Sets</a:t>
            </a:r>
            <a:r>
              <a:rPr lang="en-US" sz="1200">
                <a:cs typeface="Arial" charset="0"/>
              </a:rPr>
              <a:t/>
            </a:r>
            <a:br>
              <a:rPr lang="en-US" sz="1200">
                <a:cs typeface="Arial" charset="0"/>
              </a:rPr>
            </a:br>
            <a:r>
              <a:rPr lang="en-US" sz="1200">
                <a:cs typeface="Arial" charset="0"/>
              </a:rPr>
              <a:t>(Temporary or  Permanent)</a:t>
            </a:r>
          </a:p>
        </p:txBody>
      </p:sp>
      <p:sp>
        <p:nvSpPr>
          <p:cNvPr id="369" name="Left Arrow 62"/>
          <p:cNvSpPr/>
          <p:nvPr/>
        </p:nvSpPr>
        <p:spPr bwMode="auto">
          <a:xfrm rot="8707571">
            <a:off x="173719" y="4366925"/>
            <a:ext cx="492050" cy="321744"/>
          </a:xfrm>
          <a:prstGeom prst="leftArrow">
            <a:avLst>
              <a:gd name="adj1" fmla="val 50000"/>
              <a:gd name="adj2" fmla="val 74383"/>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0" name="TextBox 63"/>
          <p:cNvSpPr txBox="1">
            <a:spLocks noChangeArrowheads="1"/>
          </p:cNvSpPr>
          <p:nvPr/>
        </p:nvSpPr>
        <p:spPr bwMode="auto">
          <a:xfrm>
            <a:off x="875752" y="4400110"/>
            <a:ext cx="855251" cy="259687"/>
          </a:xfrm>
          <a:prstGeom prst="rect">
            <a:avLst/>
          </a:prstGeom>
          <a:noFill/>
          <a:ln w="9525">
            <a:noFill/>
            <a:miter lim="800000"/>
            <a:headEnd/>
            <a:tailEnd/>
          </a:ln>
        </p:spPr>
        <p:txBody>
          <a:bodyPr wrap="none">
            <a:spAutoFit/>
          </a:bodyPr>
          <a:lstStyle/>
          <a:p>
            <a:r>
              <a:rPr lang="en-US" sz="1200" b="1" dirty="0">
                <a:cs typeface="Arial" charset="0"/>
              </a:rPr>
              <a:t>Workflows</a:t>
            </a:r>
          </a:p>
        </p:txBody>
      </p:sp>
      <p:cxnSp>
        <p:nvCxnSpPr>
          <p:cNvPr id="423" name="Straight Connector 116"/>
          <p:cNvCxnSpPr/>
          <p:nvPr/>
        </p:nvCxnSpPr>
        <p:spPr bwMode="auto">
          <a:xfrm flipV="1">
            <a:off x="260288" y="4819570"/>
            <a:ext cx="341720" cy="200918"/>
          </a:xfrm>
          <a:prstGeom prst="line">
            <a:avLst/>
          </a:prstGeom>
          <a:ln w="28575">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4" name="TextBox 63"/>
          <p:cNvSpPr txBox="1">
            <a:spLocks noChangeArrowheads="1"/>
          </p:cNvSpPr>
          <p:nvPr/>
        </p:nvSpPr>
        <p:spPr bwMode="auto">
          <a:xfrm>
            <a:off x="670351" y="4752598"/>
            <a:ext cx="1306923" cy="259687"/>
          </a:xfrm>
          <a:prstGeom prst="rect">
            <a:avLst/>
          </a:prstGeom>
          <a:noFill/>
          <a:ln w="9525">
            <a:noFill/>
            <a:miter lim="800000"/>
            <a:headEnd/>
            <a:tailEnd/>
          </a:ln>
        </p:spPr>
        <p:txBody>
          <a:bodyPr wrap="none">
            <a:spAutoFit/>
          </a:bodyPr>
          <a:lstStyle/>
          <a:p>
            <a:r>
              <a:rPr lang="en-US" sz="1200" b="1" dirty="0">
                <a:cs typeface="Arial" charset="0"/>
              </a:rPr>
              <a:t>Aggregation Path</a:t>
            </a:r>
          </a:p>
        </p:txBody>
      </p:sp>
      <p:sp>
        <p:nvSpPr>
          <p:cNvPr id="425" name="Text Box 137"/>
          <p:cNvSpPr txBox="1">
            <a:spLocks noChangeArrowheads="1"/>
          </p:cNvSpPr>
          <p:nvPr/>
        </p:nvSpPr>
        <p:spPr bwMode="auto">
          <a:xfrm>
            <a:off x="6587222" y="428624"/>
            <a:ext cx="2284600" cy="200055"/>
          </a:xfrm>
          <a:prstGeom prst="rect">
            <a:avLst/>
          </a:prstGeom>
          <a:noFill/>
          <a:ln w="9525" algn="ctr">
            <a:noFill/>
            <a:miter lim="800000"/>
            <a:headEnd/>
            <a:tailEnd/>
          </a:ln>
        </p:spPr>
        <p:txBody>
          <a:bodyPr wrap="none" tIns="0">
            <a:spAutoFit/>
          </a:bodyPr>
          <a:lstStyle/>
          <a:p>
            <a:pPr algn="ctr" eaLnBrk="0" hangingPunct="0"/>
            <a:r>
              <a:rPr lang="en-GB" sz="900" dirty="0"/>
              <a:t>Source: High-level Group on </a:t>
            </a:r>
            <a:r>
              <a:rPr lang="en-GB" sz="1000" dirty="0"/>
              <a:t>Scientific</a:t>
            </a:r>
            <a:r>
              <a:rPr lang="en-GB" sz="900" dirty="0"/>
              <a:t> 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Title 1"/>
          <p:cNvSpPr>
            <a:spLocks noGrp="1"/>
          </p:cNvSpPr>
          <p:nvPr>
            <p:ph type="title"/>
          </p:nvPr>
        </p:nvSpPr>
        <p:spPr>
          <a:xfrm>
            <a:off x="914400" y="676512"/>
            <a:ext cx="7772400" cy="914400"/>
          </a:xfrm>
        </p:spPr>
        <p:txBody>
          <a:bodyPr/>
          <a:lstStyle/>
          <a:p>
            <a:pPr algn="r"/>
            <a:r>
              <a:rPr lang="en-US" dirty="0" smtClean="0"/>
              <a:t>A collaborative Data Infrastructure – a framework for the future</a:t>
            </a:r>
            <a:endParaRPr lang="en-US" sz="3200" dirty="0"/>
          </a:p>
        </p:txBody>
      </p:sp>
      <p:pic>
        <p:nvPicPr>
          <p:cNvPr id="15" name="Picture Placeholder 4" descr="EU Report 2010_charts2 copy.jpg"/>
          <p:cNvPicPr>
            <a:picLocks noChangeAspect="1"/>
          </p:cNvPicPr>
          <p:nvPr/>
        </p:nvPicPr>
        <p:blipFill>
          <a:blip r:embed="rId2"/>
          <a:srcRect l="-499" t="53744" r="1203" b="46"/>
          <a:stretch>
            <a:fillRect/>
          </a:stretch>
        </p:blipFill>
        <p:spPr>
          <a:xfrm>
            <a:off x="1439694" y="2255808"/>
            <a:ext cx="6498068" cy="4504281"/>
          </a:xfrm>
          <a:prstGeom prst="rect">
            <a:avLst/>
          </a:prstGeom>
          <a:noFill/>
          <a:effectLst>
            <a:outerShdw blurRad="50800" dist="76200" dir="270000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Title 1"/>
          <p:cNvSpPr>
            <a:spLocks noGrp="1"/>
          </p:cNvSpPr>
          <p:nvPr>
            <p:ph type="title"/>
          </p:nvPr>
        </p:nvSpPr>
        <p:spPr>
          <a:xfrm>
            <a:off x="914400" y="676512"/>
            <a:ext cx="7772400" cy="914400"/>
          </a:xfrm>
        </p:spPr>
        <p:txBody>
          <a:bodyPr/>
          <a:lstStyle/>
          <a:p>
            <a:pPr algn="r"/>
            <a:r>
              <a:rPr lang="en-US" dirty="0" smtClean="0"/>
              <a:t>Initial wish list</a:t>
            </a:r>
            <a:endParaRPr lang="en-US" sz="3200" dirty="0"/>
          </a:p>
        </p:txBody>
      </p:sp>
      <p:sp>
        <p:nvSpPr>
          <p:cNvPr id="14" name="TextBox 1"/>
          <p:cNvSpPr txBox="1"/>
          <p:nvPr/>
        </p:nvSpPr>
        <p:spPr>
          <a:xfrm>
            <a:off x="282105" y="1489248"/>
            <a:ext cx="8686800" cy="5293757"/>
          </a:xfrm>
          <a:prstGeom prst="rect">
            <a:avLst/>
          </a:prstGeom>
          <a:noFill/>
        </p:spPr>
        <p:txBody>
          <a:bodyPr wrap="square" rtlCol="0">
            <a:spAutoFit/>
          </a:bodyPr>
          <a:lstStyle/>
          <a:p>
            <a:pPr marL="365125" indent="-365125" algn="just">
              <a:buFont typeface="Wingdings" pitchFamily="2" charset="2"/>
              <a:buChar char="q"/>
            </a:pPr>
            <a:r>
              <a:rPr lang="en-GB" dirty="0" smtClean="0">
                <a:latin typeface="Myriad Pro"/>
              </a:rPr>
              <a:t>Open deposit, allowing user-community centres to store data easily</a:t>
            </a:r>
          </a:p>
          <a:p>
            <a:pPr marL="365125" indent="-365125" algn="just">
              <a:buFont typeface="Wingdings" pitchFamily="2" charset="2"/>
              <a:buChar char="q"/>
            </a:pPr>
            <a:r>
              <a:rPr lang="en-GB" dirty="0" smtClean="0">
                <a:latin typeface="Myriad Pro"/>
              </a:rPr>
              <a:t>Bit-stream preservation, ensuring that data authenticity will be guaranteed for a specified number of years</a:t>
            </a:r>
          </a:p>
          <a:p>
            <a:pPr marL="365125" indent="-365125" algn="just">
              <a:buFont typeface="Wingdings" pitchFamily="2" charset="2"/>
              <a:buChar char="q"/>
            </a:pPr>
            <a:r>
              <a:rPr lang="en-GB" dirty="0" smtClean="0">
                <a:latin typeface="Myriad Pro"/>
              </a:rPr>
              <a:t>Format and content migration, executing CPU-intensive transformations on large data sets at the command of the communities</a:t>
            </a:r>
          </a:p>
          <a:p>
            <a:pPr marL="365125" indent="-365125" algn="just">
              <a:buFont typeface="Wingdings" pitchFamily="2" charset="2"/>
              <a:buChar char="q"/>
            </a:pPr>
            <a:r>
              <a:rPr lang="en-GB" dirty="0" smtClean="0">
                <a:latin typeface="Myriad Pro"/>
              </a:rPr>
              <a:t>Persistent identification, allowing data centres to register a huge amount of markers to track the origins and characteristics of the information</a:t>
            </a:r>
          </a:p>
          <a:p>
            <a:pPr marL="365125" indent="-365125" algn="just">
              <a:buFont typeface="Wingdings" pitchFamily="2" charset="2"/>
              <a:buChar char="q"/>
            </a:pPr>
            <a:r>
              <a:rPr lang="en-GB" dirty="0" smtClean="0">
                <a:latin typeface="Myriad Pro"/>
              </a:rPr>
              <a:t>Metadata support to allow effective management, use and understanding</a:t>
            </a:r>
          </a:p>
          <a:p>
            <a:pPr marL="365125" indent="-365125" algn="just">
              <a:buFont typeface="Wingdings" pitchFamily="2" charset="2"/>
              <a:buChar char="q"/>
            </a:pPr>
            <a:r>
              <a:rPr lang="en-GB" dirty="0" smtClean="0">
                <a:latin typeface="Myriad Pro"/>
              </a:rPr>
              <a:t>Maintaining proper access rights as the basis of all trust</a:t>
            </a:r>
          </a:p>
          <a:p>
            <a:pPr marL="365125" indent="-365125" algn="just">
              <a:buFont typeface="Wingdings" pitchFamily="2" charset="2"/>
              <a:buChar char="q"/>
            </a:pPr>
            <a:r>
              <a:rPr lang="en-GB" dirty="0" smtClean="0">
                <a:latin typeface="Myriad Pro"/>
              </a:rPr>
              <a:t>A variety of access and curation services that will vary between scientific disciplines and over time</a:t>
            </a:r>
          </a:p>
          <a:p>
            <a:pPr marL="365125" indent="-365125" algn="just">
              <a:buFont typeface="Wingdings" pitchFamily="2" charset="2"/>
              <a:buChar char="q"/>
            </a:pPr>
            <a:r>
              <a:rPr lang="en-GB" dirty="0" smtClean="0">
                <a:latin typeface="Myriad Pro"/>
              </a:rPr>
              <a:t>Execution services that allow a large group of researchers to operate on the stored date</a:t>
            </a:r>
          </a:p>
          <a:p>
            <a:pPr marL="365125" indent="-365125" algn="just">
              <a:buFont typeface="Wingdings" pitchFamily="2" charset="2"/>
              <a:buChar char="q"/>
            </a:pPr>
            <a:r>
              <a:rPr lang="en-GB" dirty="0" smtClean="0">
                <a:latin typeface="Myriad Pro"/>
              </a:rPr>
              <a:t>High reliability, so researchers can count on its availability</a:t>
            </a:r>
          </a:p>
          <a:p>
            <a:pPr marL="365125" indent="-365125" algn="just">
              <a:buFont typeface="Wingdings" pitchFamily="2" charset="2"/>
              <a:buChar char="q"/>
            </a:pPr>
            <a:r>
              <a:rPr lang="en-GB" dirty="0" smtClean="0">
                <a:latin typeface="Myriad Pro"/>
              </a:rPr>
              <a:t>Regular quality assessment to ensure adherence to all agreements</a:t>
            </a:r>
          </a:p>
          <a:p>
            <a:pPr marL="365125" indent="-365125" algn="just">
              <a:buFont typeface="Wingdings" pitchFamily="2" charset="2"/>
              <a:buChar char="q"/>
            </a:pPr>
            <a:r>
              <a:rPr lang="en-GB" dirty="0" smtClean="0">
                <a:latin typeface="Myriad Pro"/>
              </a:rPr>
              <a:t>Distributed and collaborative authentication, authorisation and accounting“</a:t>
            </a:r>
          </a:p>
          <a:p>
            <a:pPr marL="365125" indent="-365125" algn="just">
              <a:buFont typeface="Wingdings" pitchFamily="2" charset="2"/>
              <a:buChar char="q"/>
            </a:pPr>
            <a:r>
              <a:rPr lang="en-GB" dirty="0" smtClean="0">
                <a:latin typeface="Myriad Pro"/>
              </a:rPr>
              <a:t>A high degree of interoperability at format and semantic level</a:t>
            </a:r>
          </a:p>
          <a:p>
            <a:pPr marL="365125" indent="-365125" algn="just"/>
            <a:endParaRPr lang="en-GB" sz="1400" dirty="0" smtClean="0">
              <a:latin typeface="Myriad Pro"/>
            </a:endParaRPr>
          </a:p>
          <a:p>
            <a:pPr algn="just"/>
            <a:r>
              <a:rPr lang="en-GB" sz="1400" dirty="0" smtClean="0">
                <a:latin typeface="Myriad Pro"/>
              </a:rPr>
              <a:t>Adapted from the PARADE White Paper</a:t>
            </a:r>
            <a:endParaRPr lang="en-GB" sz="1400" dirty="0">
              <a:latin typeface="Myriad Pro"/>
            </a:endParaRPr>
          </a:p>
        </p:txBody>
      </p:sp>
      <p:sp>
        <p:nvSpPr>
          <p:cNvPr id="16" name="Rounded Rectangle 2"/>
          <p:cNvSpPr/>
          <p:nvPr/>
        </p:nvSpPr>
        <p:spPr bwMode="auto">
          <a:xfrm>
            <a:off x="700395" y="1801455"/>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dirty="0" smtClean="0">
              <a:ln>
                <a:noFill/>
              </a:ln>
              <a:solidFill>
                <a:srgbClr val="FF0000"/>
              </a:solidFill>
              <a:effectLst/>
              <a:uLnTx/>
              <a:uFillTx/>
              <a:latin typeface="Arial" pitchFamily="34" charset="0"/>
              <a:ea typeface="Arial Unicode MS" pitchFamily="34" charset="-128"/>
              <a:cs typeface="Arial Unicode MS" pitchFamily="34" charset="-128"/>
            </a:endParaRPr>
          </a:p>
        </p:txBody>
      </p:sp>
      <p:sp>
        <p:nvSpPr>
          <p:cNvPr id="17" name="Rounded Rectangle 2"/>
          <p:cNvSpPr/>
          <p:nvPr/>
        </p:nvSpPr>
        <p:spPr bwMode="auto">
          <a:xfrm>
            <a:off x="700395" y="2360173"/>
            <a:ext cx="334631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8" name="Rounded Rectangle 2"/>
          <p:cNvSpPr/>
          <p:nvPr/>
        </p:nvSpPr>
        <p:spPr bwMode="auto">
          <a:xfrm>
            <a:off x="700395" y="2882222"/>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19" name="Rounded Rectangle 2"/>
          <p:cNvSpPr/>
          <p:nvPr/>
        </p:nvSpPr>
        <p:spPr bwMode="auto">
          <a:xfrm>
            <a:off x="5774991" y="3449669"/>
            <a:ext cx="247082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0" name="Rounded Rectangle 2"/>
          <p:cNvSpPr/>
          <p:nvPr/>
        </p:nvSpPr>
        <p:spPr bwMode="auto">
          <a:xfrm>
            <a:off x="2013625" y="3735421"/>
            <a:ext cx="2110901"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1" name="Rounded Rectangle 2"/>
          <p:cNvSpPr/>
          <p:nvPr/>
        </p:nvSpPr>
        <p:spPr bwMode="auto">
          <a:xfrm>
            <a:off x="2088205" y="4021173"/>
            <a:ext cx="3281463"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2" name="Rounded Rectangle 2"/>
          <p:cNvSpPr/>
          <p:nvPr/>
        </p:nvSpPr>
        <p:spPr bwMode="auto">
          <a:xfrm>
            <a:off x="4124526" y="4578078"/>
            <a:ext cx="2821023"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3" name="Rounded Rectangle 2"/>
          <p:cNvSpPr/>
          <p:nvPr/>
        </p:nvSpPr>
        <p:spPr bwMode="auto">
          <a:xfrm>
            <a:off x="739305" y="5119584"/>
            <a:ext cx="1465630"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4" name="Rounded Rectangle 2"/>
          <p:cNvSpPr/>
          <p:nvPr/>
        </p:nvSpPr>
        <p:spPr bwMode="auto">
          <a:xfrm>
            <a:off x="700395" y="5405336"/>
            <a:ext cx="2898839"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5" name="Rounded Rectangle 2"/>
          <p:cNvSpPr/>
          <p:nvPr/>
        </p:nvSpPr>
        <p:spPr bwMode="auto">
          <a:xfrm>
            <a:off x="3677054" y="5632723"/>
            <a:ext cx="4568758"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
        <p:nvSpPr>
          <p:cNvPr id="26" name="Rounded Rectangle 2"/>
          <p:cNvSpPr/>
          <p:nvPr/>
        </p:nvSpPr>
        <p:spPr bwMode="auto">
          <a:xfrm>
            <a:off x="2441643" y="5918475"/>
            <a:ext cx="4503906" cy="285752"/>
          </a:xfrm>
          <a:prstGeom prst="roundRect">
            <a:avLst/>
          </a:prstGeom>
          <a:solidFill>
            <a:srgbClr val="00B8FF">
              <a:alpha val="32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a:pPr>
            <a:endParaRPr kumimoji="0" lang="en-GB" sz="1800" b="0" i="0" u="none" strike="noStrike" kern="0" cap="none" spc="0" normalizeH="0" baseline="0" noProof="0" smtClean="0">
              <a:ln>
                <a:noFill/>
              </a:ln>
              <a:solidFill>
                <a:srgbClr val="FFFFFF"/>
              </a:solidFill>
              <a:effectLst/>
              <a:uLnTx/>
              <a:uFillTx/>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ox(in)">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ph idx="1"/>
          </p:nvPr>
        </p:nvGraphicFramePr>
        <p:xfrm>
          <a:off x="116730" y="171854"/>
          <a:ext cx="8832715" cy="6549958"/>
        </p:xfrm>
        <a:graphic>
          <a:graphicData uri="http://schemas.openxmlformats.org/drawingml/2006/table">
            <a:tbl>
              <a:tblPr firstRow="1" bandRow="1">
                <a:tableStyleId>{5C22544A-7EE6-4342-B048-85BDC9FD1C3A}</a:tableStyleId>
              </a:tblPr>
              <a:tblGrid>
                <a:gridCol w="2484188"/>
                <a:gridCol w="6348527"/>
              </a:tblGrid>
              <a:tr h="366001">
                <a:tc>
                  <a:txBody>
                    <a:bodyPr/>
                    <a:lstStyle/>
                    <a:p>
                      <a:r>
                        <a:rPr lang="en-GB" sz="1400" b="1" kern="1200" baseline="0" dirty="0" smtClean="0">
                          <a:solidFill>
                            <a:schemeClr val="lt1"/>
                          </a:solidFill>
                          <a:latin typeface="Myriad Pro"/>
                          <a:ea typeface="+mn-ea"/>
                          <a:cs typeface="+mn-cs"/>
                        </a:rPr>
                        <a:t>Impediments</a:t>
                      </a:r>
                      <a:endParaRPr lang="en-GB" sz="1400" dirty="0">
                        <a:latin typeface="Myriad Pro"/>
                      </a:endParaRPr>
                    </a:p>
                  </a:txBody>
                  <a:tcPr/>
                </a:tc>
                <a:tc>
                  <a:txBody>
                    <a:bodyPr/>
                    <a:lstStyle/>
                    <a:p>
                      <a:r>
                        <a:rPr lang="en-GB" sz="1800" b="1" kern="1200" baseline="0" dirty="0" smtClean="0">
                          <a:solidFill>
                            <a:schemeClr val="lt1"/>
                          </a:solidFill>
                          <a:latin typeface="Myriad Pro"/>
                          <a:ea typeface="+mn-ea"/>
                          <a:cs typeface="+mn-cs"/>
                        </a:rPr>
                        <a:t>What we could do to overcome them</a:t>
                      </a:r>
                      <a:endParaRPr lang="en-GB" dirty="0">
                        <a:latin typeface="Myriad Pro"/>
                      </a:endParaRPr>
                    </a:p>
                  </a:txBody>
                  <a:tcPr/>
                </a:tc>
              </a:tr>
              <a:tr h="932551">
                <a:tc>
                  <a:txBody>
                    <a:bodyPr/>
                    <a:lstStyle/>
                    <a:p>
                      <a:r>
                        <a:rPr lang="en-GB" sz="1400" kern="1200" baseline="0" dirty="0" smtClean="0">
                          <a:solidFill>
                            <a:schemeClr val="dk1"/>
                          </a:solidFill>
                          <a:latin typeface="Myriad Pro"/>
                          <a:ea typeface="+mn-ea"/>
                          <a:cs typeface="+mn-cs"/>
                        </a:rPr>
                        <a:t>Lack of long term investment in critical components such as persistent identification</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Identify new funding mechanisms</a:t>
                      </a:r>
                    </a:p>
                    <a:p>
                      <a:pPr marL="182563" indent="-182563">
                        <a:buFont typeface="Wingdings" pitchFamily="2" charset="2"/>
                        <a:buChar char="q"/>
                      </a:pPr>
                      <a:r>
                        <a:rPr lang="en-GB" sz="1400" kern="1200" baseline="0" dirty="0" smtClean="0">
                          <a:solidFill>
                            <a:schemeClr val="dk1"/>
                          </a:solidFill>
                          <a:latin typeface="Myriad Pro"/>
                          <a:ea typeface="+mn-ea"/>
                          <a:cs typeface="+mn-cs"/>
                        </a:rPr>
                        <a:t>Identify new sources of funding</a:t>
                      </a:r>
                    </a:p>
                    <a:p>
                      <a:pPr marL="182563" indent="-182563">
                        <a:buFont typeface="Wingdings" pitchFamily="2" charset="2"/>
                        <a:buChar char="q"/>
                      </a:pPr>
                      <a:r>
                        <a:rPr lang="en-GB" sz="1400" kern="1200" baseline="0" dirty="0" smtClean="0">
                          <a:solidFill>
                            <a:schemeClr val="dk1"/>
                          </a:solidFill>
                          <a:latin typeface="Myriad Pro"/>
                          <a:ea typeface="+mn-ea"/>
                          <a:cs typeface="+mn-cs"/>
                        </a:rPr>
                        <a:t>Identify risks and benefits associated with digitally encoded information</a:t>
                      </a:r>
                      <a:endParaRPr lang="en-GB" sz="1400" dirty="0">
                        <a:latin typeface="Myriad Pro"/>
                      </a:endParaRPr>
                    </a:p>
                  </a:txBody>
                  <a:tcPr/>
                </a:tc>
              </a:tr>
              <a:tr h="366001">
                <a:tc>
                  <a:txBody>
                    <a:bodyPr/>
                    <a:lstStyle/>
                    <a:p>
                      <a:r>
                        <a:rPr lang="en-GB" sz="1400" kern="1200" baseline="0" dirty="0" smtClean="0">
                          <a:solidFill>
                            <a:schemeClr val="dk1"/>
                          </a:solidFill>
                          <a:latin typeface="Myriad Pro"/>
                          <a:ea typeface="+mn-ea"/>
                          <a:cs typeface="+mn-cs"/>
                        </a:rPr>
                        <a:t>Lack of preparation</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Ensure the required research is done in advance</a:t>
                      </a:r>
                      <a:endParaRPr lang="en-GB" sz="1400" dirty="0">
                        <a:latin typeface="Myriad Pro"/>
                      </a:endParaRPr>
                    </a:p>
                  </a:txBody>
                  <a:tcPr/>
                </a:tc>
              </a:tr>
              <a:tr h="721975">
                <a:tc>
                  <a:txBody>
                    <a:bodyPr/>
                    <a:lstStyle/>
                    <a:p>
                      <a:r>
                        <a:rPr lang="en-GB" sz="1400" kern="1200" baseline="0" dirty="0" smtClean="0">
                          <a:solidFill>
                            <a:schemeClr val="dk1"/>
                          </a:solidFill>
                          <a:latin typeface="Myriad Pro"/>
                          <a:ea typeface="+mn-ea"/>
                          <a:cs typeface="+mn-cs"/>
                        </a:rPr>
                        <a:t>Lack of willingness to co-operate across disciplines/ funders/ nations</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Apply </a:t>
                      </a:r>
                      <a:r>
                        <a:rPr lang="en-GB" sz="1400" kern="1200" baseline="0" dirty="0" err="1" smtClean="0">
                          <a:solidFill>
                            <a:schemeClr val="dk1"/>
                          </a:solidFill>
                          <a:latin typeface="Myriad Pro"/>
                          <a:ea typeface="+mn-ea"/>
                          <a:cs typeface="+mn-cs"/>
                        </a:rPr>
                        <a:t>subsidiarity</a:t>
                      </a:r>
                      <a:r>
                        <a:rPr lang="en-GB" sz="1400" kern="1200" baseline="0" dirty="0" smtClean="0">
                          <a:solidFill>
                            <a:schemeClr val="dk1"/>
                          </a:solidFill>
                          <a:latin typeface="Myriad Pro"/>
                          <a:ea typeface="+mn-ea"/>
                          <a:cs typeface="+mn-cs"/>
                        </a:rPr>
                        <a:t> principle so we do not step on researchers’ toes</a:t>
                      </a:r>
                    </a:p>
                    <a:p>
                      <a:pPr marL="182563" indent="-182563">
                        <a:buFont typeface="Wingdings" pitchFamily="2" charset="2"/>
                        <a:buChar char="q"/>
                      </a:pPr>
                      <a:r>
                        <a:rPr lang="en-GB" sz="1400" kern="1200" baseline="0" dirty="0" smtClean="0">
                          <a:solidFill>
                            <a:schemeClr val="dk1"/>
                          </a:solidFill>
                          <a:latin typeface="Myriad Pro"/>
                          <a:ea typeface="+mn-ea"/>
                          <a:cs typeface="+mn-cs"/>
                        </a:rPr>
                        <a:t>Take advantage of growing need of integration: within and across disciplines</a:t>
                      </a:r>
                      <a:endParaRPr lang="en-GB" sz="1400" dirty="0">
                        <a:latin typeface="Myriad Pro"/>
                      </a:endParaRPr>
                    </a:p>
                  </a:txBody>
                  <a:tcPr/>
                </a:tc>
              </a:tr>
              <a:tr h="511399">
                <a:tc>
                  <a:txBody>
                    <a:bodyPr/>
                    <a:lstStyle/>
                    <a:p>
                      <a:r>
                        <a:rPr lang="en-GB" sz="1400" kern="1200" baseline="0" dirty="0" smtClean="0">
                          <a:solidFill>
                            <a:schemeClr val="dk1"/>
                          </a:solidFill>
                          <a:latin typeface="Myriad Pro"/>
                          <a:ea typeface="+mn-ea"/>
                          <a:cs typeface="+mn-cs"/>
                        </a:rPr>
                        <a:t>Lack of published data</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Provide ways for data producers to benefit from publishing their data</a:t>
                      </a:r>
                      <a:endParaRPr lang="en-GB" sz="1400" dirty="0">
                        <a:latin typeface="Myriad Pro"/>
                      </a:endParaRPr>
                    </a:p>
                  </a:txBody>
                  <a:tcPr/>
                </a:tc>
              </a:tr>
              <a:tr h="721975">
                <a:tc>
                  <a:txBody>
                    <a:bodyPr/>
                    <a:lstStyle/>
                    <a:p>
                      <a:r>
                        <a:rPr lang="en-GB" sz="1400" kern="1200" baseline="0" dirty="0" smtClean="0">
                          <a:solidFill>
                            <a:schemeClr val="dk1"/>
                          </a:solidFill>
                          <a:latin typeface="Myriad Pro"/>
                          <a:ea typeface="+mn-ea"/>
                          <a:cs typeface="+mn-cs"/>
                        </a:rPr>
                        <a:t>Lack of trust</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Need ways of managing reputations</a:t>
                      </a:r>
                    </a:p>
                    <a:p>
                      <a:pPr marL="182563" indent="-182563">
                        <a:buFont typeface="Wingdings" pitchFamily="2" charset="2"/>
                        <a:buChar char="q"/>
                      </a:pPr>
                      <a:r>
                        <a:rPr lang="en-GB" sz="1400" kern="1200" baseline="0" dirty="0" smtClean="0">
                          <a:solidFill>
                            <a:schemeClr val="dk1"/>
                          </a:solidFill>
                          <a:latin typeface="Myriad Pro"/>
                          <a:ea typeface="+mn-ea"/>
                          <a:cs typeface="+mn-cs"/>
                        </a:rPr>
                        <a:t>Need ways of auditing and certifying repositories</a:t>
                      </a:r>
                    </a:p>
                    <a:p>
                      <a:pPr marL="182563" indent="-182563">
                        <a:buFont typeface="Wingdings" pitchFamily="2" charset="2"/>
                        <a:buChar char="q"/>
                      </a:pPr>
                      <a:r>
                        <a:rPr lang="en-GB" sz="1400" kern="1200" baseline="0" dirty="0" smtClean="0">
                          <a:solidFill>
                            <a:schemeClr val="dk1"/>
                          </a:solidFill>
                          <a:latin typeface="Myriad Pro"/>
                          <a:ea typeface="+mn-ea"/>
                          <a:cs typeface="+mn-cs"/>
                        </a:rPr>
                        <a:t>Need quality, impact, and trust metrics for datasets</a:t>
                      </a:r>
                      <a:endParaRPr lang="en-GB" sz="1400" dirty="0">
                        <a:latin typeface="Myriad Pro"/>
                      </a:endParaRPr>
                    </a:p>
                  </a:txBody>
                  <a:tcPr/>
                </a:tc>
              </a:tr>
              <a:tr h="511399">
                <a:tc>
                  <a:txBody>
                    <a:bodyPr/>
                    <a:lstStyle/>
                    <a:p>
                      <a:r>
                        <a:rPr lang="en-GB" sz="1400" kern="1200" baseline="0" dirty="0" smtClean="0">
                          <a:solidFill>
                            <a:schemeClr val="dk1"/>
                          </a:solidFill>
                          <a:latin typeface="Myriad Pro"/>
                          <a:ea typeface="+mn-ea"/>
                          <a:cs typeface="+mn-cs"/>
                        </a:rPr>
                        <a:t>Not enough data experts</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Need to train data scientists and to make researchers aware of the importance of sharing their data</a:t>
                      </a:r>
                      <a:endParaRPr lang="en-GB" sz="1400" dirty="0" smtClean="0">
                        <a:latin typeface="Myriad Pro"/>
                      </a:endParaRPr>
                    </a:p>
                  </a:txBody>
                  <a:tcPr/>
                </a:tc>
              </a:tr>
              <a:tr h="1143127">
                <a:tc>
                  <a:txBody>
                    <a:bodyPr/>
                    <a:lstStyle/>
                    <a:p>
                      <a:r>
                        <a:rPr lang="en-GB" sz="1400" kern="1200" baseline="0" dirty="0" smtClean="0">
                          <a:solidFill>
                            <a:schemeClr val="dk1"/>
                          </a:solidFill>
                          <a:latin typeface="Myriad Pro"/>
                          <a:ea typeface="+mn-ea"/>
                          <a:cs typeface="+mn-cs"/>
                        </a:rPr>
                        <a:t>The infrastructure is not used</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Work closely with real users and build according to their requirements</a:t>
                      </a:r>
                    </a:p>
                    <a:p>
                      <a:pPr marL="182563" indent="-182563">
                        <a:buFont typeface="Wingdings" pitchFamily="2" charset="2"/>
                        <a:buChar char="q"/>
                      </a:pPr>
                      <a:r>
                        <a:rPr lang="en-GB" sz="1400" kern="1200" baseline="0" dirty="0" smtClean="0">
                          <a:solidFill>
                            <a:schemeClr val="dk1"/>
                          </a:solidFill>
                          <a:latin typeface="Myriad Pro"/>
                          <a:ea typeface="+mn-ea"/>
                          <a:cs typeface="+mn-cs"/>
                        </a:rPr>
                        <a:t>Make data use interesting – for example integrating into games</a:t>
                      </a:r>
                    </a:p>
                    <a:p>
                      <a:pPr marL="182563" indent="-182563">
                        <a:buFont typeface="Wingdings" pitchFamily="2" charset="2"/>
                        <a:buChar char="q"/>
                      </a:pPr>
                      <a:r>
                        <a:rPr lang="en-GB" sz="1400" kern="1200" baseline="0" dirty="0" smtClean="0">
                          <a:solidFill>
                            <a:schemeClr val="dk1"/>
                          </a:solidFill>
                          <a:latin typeface="Myriad Pro"/>
                          <a:ea typeface="+mn-ea"/>
                          <a:cs typeface="+mn-cs"/>
                        </a:rPr>
                        <a:t>Use “data recommender” systems i.e. “you may also be interested in...”</a:t>
                      </a:r>
                      <a:endParaRPr lang="en-GB" sz="1400" dirty="0">
                        <a:latin typeface="Myriad Pro"/>
                      </a:endParaRPr>
                    </a:p>
                  </a:txBody>
                  <a:tcPr/>
                </a:tc>
              </a:tr>
              <a:tr h="511399">
                <a:tc>
                  <a:txBody>
                    <a:bodyPr/>
                    <a:lstStyle/>
                    <a:p>
                      <a:r>
                        <a:rPr lang="en-GB" sz="1400" kern="1200" baseline="0" dirty="0" smtClean="0">
                          <a:solidFill>
                            <a:schemeClr val="dk1"/>
                          </a:solidFill>
                          <a:latin typeface="Myriad Pro"/>
                          <a:ea typeface="+mn-ea"/>
                          <a:cs typeface="+mn-cs"/>
                        </a:rPr>
                        <a:t>Too complex to work</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Do not aim for a single top down system</a:t>
                      </a:r>
                    </a:p>
                    <a:p>
                      <a:pPr marL="182563" indent="-182563">
                        <a:buFont typeface="Wingdings" pitchFamily="2" charset="2"/>
                        <a:buChar char="q"/>
                      </a:pPr>
                      <a:r>
                        <a:rPr lang="en-GB" sz="1400" kern="1200" baseline="0" dirty="0" smtClean="0">
                          <a:solidFill>
                            <a:schemeClr val="dk1"/>
                          </a:solidFill>
                          <a:latin typeface="Myriad Pro"/>
                          <a:ea typeface="+mn-ea"/>
                          <a:cs typeface="+mn-cs"/>
                        </a:rPr>
                        <a:t>Ensure effective governance and maintenance system (c.f. IETF)</a:t>
                      </a:r>
                      <a:endParaRPr lang="en-GB" sz="1400" dirty="0">
                        <a:latin typeface="Myriad Pro"/>
                      </a:endParaRPr>
                    </a:p>
                  </a:txBody>
                  <a:tcPr/>
                </a:tc>
              </a:tr>
              <a:tr h="721975">
                <a:tc>
                  <a:txBody>
                    <a:bodyPr/>
                    <a:lstStyle/>
                    <a:p>
                      <a:r>
                        <a:rPr lang="en-GB" sz="1400" kern="1200" baseline="0" dirty="0" smtClean="0">
                          <a:solidFill>
                            <a:schemeClr val="dk1"/>
                          </a:solidFill>
                          <a:latin typeface="Myriad Pro"/>
                          <a:ea typeface="+mn-ea"/>
                          <a:cs typeface="+mn-cs"/>
                        </a:rPr>
                        <a:t>Lack of coherent data description allowing re-use of data</a:t>
                      </a:r>
                      <a:endParaRPr lang="en-GB" sz="1400" dirty="0">
                        <a:latin typeface="Myriad Pro"/>
                      </a:endParaRPr>
                    </a:p>
                  </a:txBody>
                  <a:tcPr/>
                </a:tc>
                <a:tc>
                  <a:txBody>
                    <a:bodyPr/>
                    <a:lstStyle/>
                    <a:p>
                      <a:pPr marL="182563" indent="-182563">
                        <a:buFont typeface="Wingdings" pitchFamily="2" charset="2"/>
                        <a:buChar char="q"/>
                      </a:pPr>
                      <a:r>
                        <a:rPr lang="en-GB" sz="1400" kern="1200" baseline="0" dirty="0" smtClean="0">
                          <a:solidFill>
                            <a:schemeClr val="dk1"/>
                          </a:solidFill>
                          <a:latin typeface="Myriad Pro"/>
                          <a:ea typeface="+mn-ea"/>
                          <a:cs typeface="+mn-cs"/>
                        </a:rPr>
                        <a:t>Provide “forums” to define strategies at disciplinary and cross-disciplinary levels for metadata definition</a:t>
                      </a:r>
                      <a:endParaRPr lang="en-GB" sz="1400" dirty="0">
                        <a:latin typeface="Myriad Pro"/>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512"/>
            <a:ext cx="8686800" cy="914400"/>
          </a:xfrm>
        </p:spPr>
        <p:txBody>
          <a:bodyPr/>
          <a:lstStyle/>
          <a:p>
            <a:pPr algn="r"/>
            <a:r>
              <a:rPr lang="en-US" dirty="0" smtClean="0"/>
              <a:t>e-Infrastructures                       </a:t>
            </a:r>
            <a:r>
              <a:rPr lang="en-US" sz="3200" dirty="0" smtClean="0"/>
              <a:t>underpinning a creativity machine…</a:t>
            </a:r>
            <a:endParaRPr lang="en-US" sz="3200" dirty="0"/>
          </a:p>
        </p:txBody>
      </p:sp>
      <p:sp>
        <p:nvSpPr>
          <p:cNvPr id="10" name="Text Box 1"/>
          <p:cNvSpPr txBox="1">
            <a:spLocks noChangeArrowheads="1"/>
          </p:cNvSpPr>
          <p:nvPr/>
        </p:nvSpPr>
        <p:spPr bwMode="auto">
          <a:xfrm>
            <a:off x="119370" y="2334645"/>
            <a:ext cx="8723070" cy="1614785"/>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dirty="0">
                <a:latin typeface="Myriad Pro"/>
              </a:rPr>
              <a:t>	“We humans have built a creativity machine. It’s the  sum of three things: a few hundred million of  computers, a communication system connecting those computers, and some millions of human beings using those computers and communications.”	</a:t>
            </a:r>
          </a:p>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a:t>
            </a:r>
          </a:p>
        </p:txBody>
      </p:sp>
      <p:pic>
        <p:nvPicPr>
          <p:cNvPr id="12" name="Picture Placeholder 4" descr="Senario images.jpg"/>
          <p:cNvPicPr>
            <a:picLocks noChangeAspect="1"/>
          </p:cNvPicPr>
          <p:nvPr/>
        </p:nvPicPr>
        <p:blipFill>
          <a:blip r:embed="rId2"/>
          <a:srcRect l="-1544" r="-1544"/>
          <a:stretch>
            <a:fillRect/>
          </a:stretch>
        </p:blipFill>
        <p:spPr>
          <a:xfrm>
            <a:off x="3920244" y="3672810"/>
            <a:ext cx="4922196" cy="2679352"/>
          </a:xfrm>
          <a:prstGeom prst="rect">
            <a:avLst/>
          </a:prstGeom>
        </p:spPr>
      </p:pic>
      <p:sp>
        <p:nvSpPr>
          <p:cNvPr id="13" name="Text Box 1"/>
          <p:cNvSpPr txBox="1">
            <a:spLocks noChangeArrowheads="1"/>
          </p:cNvSpPr>
          <p:nvPr/>
        </p:nvSpPr>
        <p:spPr bwMode="auto">
          <a:xfrm>
            <a:off x="0" y="3949430"/>
            <a:ext cx="3920244" cy="510855"/>
          </a:xfrm>
          <a:prstGeom prst="rect">
            <a:avLst/>
          </a:prstGeom>
          <a:noFill/>
          <a:ln w="9525">
            <a:noFill/>
            <a:round/>
            <a:headEnd/>
            <a:tailEnd/>
          </a:ln>
        </p:spPr>
        <p:txBody>
          <a:bodyPr lIns="90000" tIns="46800" rIns="90000" bIns="46800"/>
          <a:lstStyle/>
          <a:p>
            <a:pPr marL="766763" lvl="1"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err="1" smtClean="0">
                <a:latin typeface="Myriad Pro"/>
              </a:rPr>
              <a:t>Vernor</a:t>
            </a:r>
            <a:r>
              <a:rPr lang="en-GB" dirty="0" smtClean="0">
                <a:latin typeface="Myriad Pro"/>
              </a:rPr>
              <a:t> </a:t>
            </a:r>
            <a:r>
              <a:rPr lang="en-GB" dirty="0" err="1">
                <a:latin typeface="Myriad Pro"/>
              </a:rPr>
              <a:t>Vinge</a:t>
            </a:r>
            <a:r>
              <a:rPr lang="en-GB" dirty="0">
                <a:latin typeface="Myriad Pro"/>
              </a:rPr>
              <a:t> </a:t>
            </a:r>
            <a:endParaRPr lang="en-GB" dirty="0" smtClean="0">
              <a:latin typeface="Myriad Pro"/>
            </a:endParaRPr>
          </a:p>
          <a:p>
            <a:pPr marL="766763" lvl="1"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latin typeface="Myriad Pro"/>
              </a:rPr>
              <a:t>(</a:t>
            </a:r>
            <a:r>
              <a:rPr lang="en-GB" i="1" dirty="0" smtClean="0">
                <a:latin typeface="Myriad Pro"/>
              </a:rPr>
              <a:t>Nature</a:t>
            </a:r>
            <a:r>
              <a:rPr lang="en-GB" i="1" dirty="0">
                <a:latin typeface="Myriad Pro"/>
              </a:rPr>
              <a:t>, </a:t>
            </a:r>
            <a:r>
              <a:rPr lang="en-GB" i="1" dirty="0" err="1">
                <a:latin typeface="Myriad Pro"/>
              </a:rPr>
              <a:t>Vol</a:t>
            </a:r>
            <a:r>
              <a:rPr lang="en-GB" i="1" dirty="0">
                <a:latin typeface="Myriad Pro"/>
              </a:rPr>
              <a:t> 440, March 2006</a:t>
            </a:r>
            <a:r>
              <a:rPr lang="en-GB" dirty="0">
                <a:latin typeface="Myriad Pro"/>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a:xfrm>
            <a:off x="914400" y="1783560"/>
            <a:ext cx="7772400" cy="4572000"/>
          </a:xfrm>
        </p:spPr>
        <p:txBody>
          <a:bodyPr/>
          <a:lstStyle/>
          <a:p>
            <a:pPr>
              <a:buFont typeface="Wingdings" pitchFamily="2" charset="2"/>
              <a:buChar char="q"/>
            </a:pPr>
            <a:r>
              <a:rPr lang="en-US" b="1" dirty="0" smtClean="0">
                <a:solidFill>
                  <a:srgbClr val="FFFF00"/>
                </a:solidFill>
              </a:rPr>
              <a:t> </a:t>
            </a:r>
            <a:r>
              <a:rPr lang="en-US" b="1" dirty="0" smtClean="0">
                <a:solidFill>
                  <a:srgbClr val="FF0000"/>
                </a:solidFill>
              </a:rPr>
              <a:t>Context</a:t>
            </a:r>
          </a:p>
          <a:p>
            <a:pPr>
              <a:buFont typeface="Wingdings" pitchFamily="2" charset="2"/>
              <a:buChar char="q"/>
            </a:pPr>
            <a:r>
              <a:rPr lang="en-US" dirty="0" smtClean="0"/>
              <a:t> Vision </a:t>
            </a:r>
          </a:p>
          <a:p>
            <a:pPr>
              <a:buFont typeface="Wingdings" pitchFamily="2" charset="2"/>
              <a:buChar char="q"/>
            </a:pPr>
            <a:r>
              <a:rPr lang="en-US" dirty="0" smtClean="0"/>
              <a:t> Integration &amp; initial wish list</a:t>
            </a:r>
          </a:p>
          <a:p>
            <a:pPr>
              <a:buFont typeface="Wingdings" pitchFamily="2" charset="2"/>
              <a:buChar char="q"/>
            </a:pPr>
            <a:r>
              <a:rPr lang="en-US" dirty="0" smtClean="0"/>
              <a:t>Obstacles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Digital Agenda for Europe              </a:t>
            </a:r>
            <a:r>
              <a:rPr lang="en-US" sz="3200" dirty="0" smtClean="0"/>
              <a:t>the policy context</a:t>
            </a:r>
            <a:endParaRPr lang="en-US" sz="3200" dirty="0"/>
          </a:p>
        </p:txBody>
      </p:sp>
      <p:sp>
        <p:nvSpPr>
          <p:cNvPr id="5" name="Text Box 1"/>
          <p:cNvSpPr txBox="1">
            <a:spLocks noChangeArrowheads="1"/>
          </p:cNvSpPr>
          <p:nvPr/>
        </p:nvSpPr>
        <p:spPr bwMode="auto">
          <a:xfrm>
            <a:off x="346756" y="2178996"/>
            <a:ext cx="8641604" cy="2081719"/>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latin typeface="Myriad Pro"/>
              </a:rPr>
              <a:t>	“The Digital Agenda for Europe outlines policies and actions to maximise the benefit of the digital revolution for all. Supporting research and innovation is a key priority of the Agenda, essential if we want to establish a flourishing digital economy</a:t>
            </a:r>
            <a:r>
              <a:rPr lang="en-GB" sz="2400" dirty="0" smtClean="0">
                <a:latin typeface="Myriad Pro"/>
              </a:rPr>
              <a:t>.”</a:t>
            </a:r>
            <a:endParaRPr lang="en-GB" sz="2400" dirty="0">
              <a:latin typeface="Myriad Pro"/>
            </a:endParaRPr>
          </a:p>
        </p:txBody>
      </p:sp>
      <p:pic>
        <p:nvPicPr>
          <p:cNvPr id="13" name="Picture Placeholder 4" descr="Senario images_citizen.jpg"/>
          <p:cNvPicPr>
            <a:picLocks noChangeAspect="1"/>
          </p:cNvPicPr>
          <p:nvPr/>
        </p:nvPicPr>
        <p:blipFill>
          <a:blip r:embed="rId2"/>
          <a:srcRect l="-1544" r="-1544"/>
          <a:stretch>
            <a:fillRect/>
          </a:stretch>
        </p:blipFill>
        <p:spPr>
          <a:xfrm>
            <a:off x="3929977" y="3871052"/>
            <a:ext cx="5058383" cy="2753484"/>
          </a:xfrm>
          <a:prstGeom prst="rect">
            <a:avLst/>
          </a:prstGeom>
        </p:spPr>
      </p:pic>
      <p:sp>
        <p:nvSpPr>
          <p:cNvPr id="14" name="Text Box 1"/>
          <p:cNvSpPr txBox="1">
            <a:spLocks noChangeArrowheads="1"/>
          </p:cNvSpPr>
          <p:nvPr/>
        </p:nvSpPr>
        <p:spPr bwMode="auto">
          <a:xfrm>
            <a:off x="45196" y="4260715"/>
            <a:ext cx="3884781" cy="1576442"/>
          </a:xfrm>
          <a:prstGeom prst="rect">
            <a:avLst/>
          </a:prstGeom>
          <a:noFill/>
          <a:ln w="9525">
            <a:noFill/>
            <a:round/>
            <a:headEnd/>
            <a:tailEnd/>
          </a:ln>
        </p:spPr>
        <p:txBody>
          <a:bodyPr lIns="90000" tIns="46800" rIns="90000" bIns="46800"/>
          <a:lstStyle/>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800" dirty="0">
                <a:latin typeface="Myriad Pro"/>
              </a:rPr>
              <a:t>	</a:t>
            </a:r>
            <a:r>
              <a:rPr lang="en-US" i="1" dirty="0" err="1">
                <a:latin typeface="Myriad Pro"/>
              </a:rPr>
              <a:t>Neelie</a:t>
            </a:r>
            <a:r>
              <a:rPr lang="en-US" i="1" dirty="0">
                <a:latin typeface="Myriad Pro"/>
              </a:rPr>
              <a:t> </a:t>
            </a:r>
            <a:r>
              <a:rPr lang="en-US" i="1" dirty="0" err="1">
                <a:latin typeface="Myriad Pro"/>
              </a:rPr>
              <a:t>Kroes</a:t>
            </a:r>
            <a:r>
              <a:rPr lang="en-US" i="1" dirty="0">
                <a:latin typeface="Myriad Pro"/>
              </a:rPr>
              <a:t>, </a:t>
            </a:r>
            <a:endParaRPr lang="en-US" i="1" dirty="0" smtClean="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US" i="1" dirty="0">
              <a:latin typeface="Myriad Pro"/>
            </a:endParaRPr>
          </a:p>
          <a:p>
            <a:pPr lvl="1" algn="ctr">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i="1" dirty="0" smtClean="0">
                <a:latin typeface="Myriad Pro"/>
              </a:rPr>
              <a:t>Vice-President </a:t>
            </a:r>
            <a:r>
              <a:rPr lang="en-US" i="1" dirty="0">
                <a:latin typeface="Myriad Pro"/>
              </a:rPr>
              <a:t>of the </a:t>
            </a:r>
            <a:r>
              <a:rPr lang="en-US" i="1" dirty="0" smtClean="0">
                <a:latin typeface="Myriad Pro"/>
              </a:rPr>
              <a:t>European Commission, </a:t>
            </a:r>
            <a:r>
              <a:rPr lang="en-US" i="1" dirty="0">
                <a:latin typeface="Myriad Pro"/>
              </a:rPr>
              <a:t>responsible for the Digital </a:t>
            </a:r>
            <a:r>
              <a:rPr lang="en-US" i="1" dirty="0" smtClean="0">
                <a:latin typeface="Myriad Pro"/>
              </a:rPr>
              <a:t>Agenda</a:t>
            </a:r>
            <a:endParaRPr lang="en-GB" sz="2800" dirty="0">
              <a:latin typeface="Myriad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Global </a:t>
            </a:r>
            <a:r>
              <a:rPr lang="en-US" dirty="0" err="1" smtClean="0"/>
              <a:t>collaboratories</a:t>
            </a:r>
            <a:r>
              <a:rPr lang="en-US" dirty="0" smtClean="0"/>
              <a:t>  </a:t>
            </a:r>
            <a:endParaRPr lang="en-US" dirty="0"/>
          </a:p>
        </p:txBody>
      </p:sp>
      <p:pic>
        <p:nvPicPr>
          <p:cNvPr id="8" name="Picture 4"/>
          <p:cNvPicPr>
            <a:picLocks noChangeAspect="1" noChangeArrowheads="1"/>
          </p:cNvPicPr>
          <p:nvPr/>
        </p:nvPicPr>
        <p:blipFill>
          <a:blip r:embed="rId2" cstate="print"/>
          <a:srcRect/>
          <a:stretch>
            <a:fillRect/>
          </a:stretch>
        </p:blipFill>
        <p:spPr bwMode="auto">
          <a:xfrm>
            <a:off x="914399" y="2404347"/>
            <a:ext cx="2490281" cy="324159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2"/>
          <p:cNvSpPr>
            <a:spLocks noGrp="1" noChangeArrowheads="1"/>
          </p:cNvSpPr>
          <p:nvPr>
            <p:ph idx="4294967295"/>
          </p:nvPr>
        </p:nvSpPr>
        <p:spPr>
          <a:xfrm>
            <a:off x="3754877" y="2292075"/>
            <a:ext cx="4954148" cy="3733800"/>
          </a:xfrm>
        </p:spPr>
        <p:txBody>
          <a:bodyPr vert="horz">
            <a:normAutofit/>
          </a:bodyPr>
          <a:lstStyle/>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With a proper scientific e-Infrastructure, researchers in different domains can collaborate on the same data set, finding new insights.</a:t>
            </a:r>
          </a:p>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share the data across the globe, protecting its integrity and checking its provenance.</a:t>
            </a:r>
          </a:p>
          <a:p>
            <a:pPr algn="just">
              <a:lnSpc>
                <a:spcPct val="100000"/>
              </a:lnSpc>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use, re-use and combine data, increasing productivity.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Global </a:t>
            </a:r>
            <a:r>
              <a:rPr lang="en-US" dirty="0" err="1" smtClean="0"/>
              <a:t>collaboratories</a:t>
            </a:r>
            <a:r>
              <a:rPr lang="en-US" dirty="0" smtClean="0"/>
              <a:t>  </a:t>
            </a:r>
            <a:endParaRPr lang="en-US" dirty="0"/>
          </a:p>
        </p:txBody>
      </p:sp>
      <p:sp>
        <p:nvSpPr>
          <p:cNvPr id="5" name="Rectangle 2"/>
          <p:cNvSpPr>
            <a:spLocks noGrp="1" noChangeArrowheads="1"/>
          </p:cNvSpPr>
          <p:nvPr>
            <p:ph idx="4294967295"/>
          </p:nvPr>
        </p:nvSpPr>
        <p:spPr>
          <a:xfrm>
            <a:off x="4046706" y="2297419"/>
            <a:ext cx="4640094" cy="3733800"/>
          </a:xfrm>
        </p:spPr>
        <p:txBody>
          <a:bodyPr vert="horz">
            <a:normAutofit/>
          </a:bodyPr>
          <a:lstStyle/>
          <a:p>
            <a:pPr algn="just">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They can engage in whole new forms of scientific inquiry and treat information at a scale we are only beginning to see.</a:t>
            </a:r>
          </a:p>
          <a:p>
            <a:pPr algn="just">
              <a:spcBef>
                <a:spcPts val="1200"/>
              </a:spcBef>
              <a:buClr>
                <a:schemeClr val="tx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000" dirty="0" smtClean="0"/>
              <a:t>… and help us solving today’s Grand Challenges such as climate change and energy supply.</a:t>
            </a:r>
          </a:p>
        </p:txBody>
      </p:sp>
      <p:grpSp>
        <p:nvGrpSpPr>
          <p:cNvPr id="6" name="Groupe 5"/>
          <p:cNvGrpSpPr/>
          <p:nvPr/>
        </p:nvGrpSpPr>
        <p:grpSpPr>
          <a:xfrm>
            <a:off x="1249740" y="2747469"/>
            <a:ext cx="2376264" cy="2650214"/>
            <a:chOff x="611188" y="2778466"/>
            <a:chExt cx="2817812" cy="2722222"/>
          </a:xfrm>
          <a:effectLst>
            <a:outerShdw blurRad="50800" dist="38100" dir="8100000" algn="tr" rotWithShape="0">
              <a:prstClr val="black">
                <a:alpha val="40000"/>
              </a:prstClr>
            </a:outerShdw>
          </a:effectLst>
          <a:scene3d>
            <a:camera prst="perspectiveFront" fov="3300000">
              <a:rot lat="486000" lon="19530000" rev="174000"/>
            </a:camera>
            <a:lightRig rig="harsh" dir="t">
              <a:rot lat="0" lon="0" rev="3000000"/>
            </a:lightRig>
          </a:scene3d>
        </p:grpSpPr>
        <p:pic>
          <p:nvPicPr>
            <p:cNvPr id="7" name="Picture 26" descr="protein3"/>
            <p:cNvPicPr>
              <a:picLocks noChangeAspect="1" noChangeArrowheads="1"/>
            </p:cNvPicPr>
            <p:nvPr/>
          </p:nvPicPr>
          <p:blipFill>
            <a:blip r:embed="rId2" cstate="print"/>
            <a:srcRect/>
            <a:stretch>
              <a:fillRect/>
            </a:stretch>
          </p:blipFill>
          <p:spPr bwMode="auto">
            <a:xfrm>
              <a:off x="2212089" y="4709954"/>
              <a:ext cx="896448" cy="67453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0" name="Picture 22" descr="protein1"/>
            <p:cNvPicPr>
              <a:picLocks noChangeAspect="1" noChangeArrowheads="1"/>
            </p:cNvPicPr>
            <p:nvPr/>
          </p:nvPicPr>
          <p:blipFill>
            <a:blip r:embed="rId3" cstate="print"/>
            <a:srcRect/>
            <a:stretch>
              <a:fillRect/>
            </a:stretch>
          </p:blipFill>
          <p:spPr bwMode="auto">
            <a:xfrm>
              <a:off x="611188" y="3295702"/>
              <a:ext cx="986799" cy="93811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1" name="Picture 17" descr="genome2"/>
            <p:cNvPicPr>
              <a:picLocks noChangeAspect="1" noChangeArrowheads="1"/>
            </p:cNvPicPr>
            <p:nvPr/>
          </p:nvPicPr>
          <p:blipFill>
            <a:blip r:embed="rId4" cstate="print"/>
            <a:srcRect/>
            <a:stretch>
              <a:fillRect/>
            </a:stretch>
          </p:blipFill>
          <p:spPr bwMode="auto">
            <a:xfrm>
              <a:off x="931651" y="3617381"/>
              <a:ext cx="1294556" cy="1883307"/>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2" name="Picture 14" descr="palais"/>
            <p:cNvPicPr>
              <a:picLocks noChangeAspect="1" noChangeArrowheads="1"/>
            </p:cNvPicPr>
            <p:nvPr/>
          </p:nvPicPr>
          <p:blipFill>
            <a:blip r:embed="rId5" cstate="print"/>
            <a:srcRect/>
            <a:stretch>
              <a:fillRect/>
            </a:stretch>
          </p:blipFill>
          <p:spPr bwMode="auto">
            <a:xfrm>
              <a:off x="1723363" y="3015510"/>
              <a:ext cx="1705637" cy="165930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3" name="Picture 5"/>
            <p:cNvPicPr>
              <a:picLocks noChangeAspect="1" noChangeArrowheads="1"/>
            </p:cNvPicPr>
            <p:nvPr/>
          </p:nvPicPr>
          <p:blipFill>
            <a:blip r:embed="rId6" cstate="print"/>
            <a:srcRect l="19638"/>
            <a:stretch>
              <a:fillRect/>
            </a:stretch>
          </p:blipFill>
          <p:spPr bwMode="auto">
            <a:xfrm>
              <a:off x="1123646" y="3678607"/>
              <a:ext cx="1092705" cy="93460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4" name="Picture 7" descr="VenusExpress"/>
            <p:cNvPicPr>
              <a:picLocks noChangeAspect="1" noChangeArrowheads="1"/>
            </p:cNvPicPr>
            <p:nvPr/>
          </p:nvPicPr>
          <p:blipFill>
            <a:blip r:embed="rId7" cstate="print"/>
            <a:srcRect/>
            <a:stretch>
              <a:fillRect/>
            </a:stretch>
          </p:blipFill>
          <p:spPr bwMode="auto">
            <a:xfrm>
              <a:off x="1630865" y="4010677"/>
              <a:ext cx="739990" cy="76021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5" name="Picture 9" descr="BioDiv"/>
            <p:cNvPicPr>
              <a:picLocks noChangeAspect="1" noChangeArrowheads="1"/>
            </p:cNvPicPr>
            <p:nvPr/>
          </p:nvPicPr>
          <p:blipFill>
            <a:blip r:embed="rId8" cstate="print"/>
            <a:srcRect/>
            <a:stretch>
              <a:fillRect/>
            </a:stretch>
          </p:blipFill>
          <p:spPr bwMode="auto">
            <a:xfrm>
              <a:off x="1630865" y="3489598"/>
              <a:ext cx="794880" cy="66936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6" name="Picture 8"/>
            <p:cNvPicPr>
              <a:picLocks noChangeAspect="1" noChangeArrowheads="1"/>
            </p:cNvPicPr>
            <p:nvPr/>
          </p:nvPicPr>
          <p:blipFill>
            <a:blip r:embed="rId9" cstate="print"/>
            <a:srcRect/>
            <a:stretch>
              <a:fillRect/>
            </a:stretch>
          </p:blipFill>
          <p:spPr bwMode="auto">
            <a:xfrm>
              <a:off x="1585123" y="2778466"/>
              <a:ext cx="737957" cy="74454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7" name="Picture 4"/>
            <p:cNvPicPr>
              <a:picLocks noChangeAspect="1" noChangeArrowheads="1"/>
            </p:cNvPicPr>
            <p:nvPr/>
          </p:nvPicPr>
          <p:blipFill>
            <a:blip r:embed="rId10" cstate="print"/>
            <a:srcRect/>
            <a:stretch>
              <a:fillRect/>
            </a:stretch>
          </p:blipFill>
          <p:spPr bwMode="auto">
            <a:xfrm>
              <a:off x="1285852" y="3214686"/>
              <a:ext cx="609600" cy="695325"/>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8" name="Picture 5"/>
            <p:cNvPicPr>
              <a:picLocks noChangeAspect="1" noChangeArrowheads="1"/>
            </p:cNvPicPr>
            <p:nvPr/>
          </p:nvPicPr>
          <p:blipFill>
            <a:blip r:embed="rId11" cstate="print"/>
            <a:srcRect/>
            <a:stretch>
              <a:fillRect/>
            </a:stretch>
          </p:blipFill>
          <p:spPr bwMode="auto">
            <a:xfrm>
              <a:off x="2214546" y="3857628"/>
              <a:ext cx="647700" cy="5715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Scientific Data Infrastructure  </a:t>
            </a:r>
            <a:endParaRPr lang="en-US" dirty="0"/>
          </a:p>
        </p:txBody>
      </p:sp>
      <p:grpSp>
        <p:nvGrpSpPr>
          <p:cNvPr id="60" name="Gruppo 59"/>
          <p:cNvGrpSpPr/>
          <p:nvPr/>
        </p:nvGrpSpPr>
        <p:grpSpPr>
          <a:xfrm>
            <a:off x="1782487" y="1849345"/>
            <a:ext cx="6091811" cy="4771586"/>
            <a:chOff x="1042988" y="1268413"/>
            <a:chExt cx="6972300" cy="4895850"/>
          </a:xfrm>
        </p:grpSpPr>
        <p:grpSp>
          <p:nvGrpSpPr>
            <p:cNvPr id="19" name="Group 3"/>
            <p:cNvGrpSpPr>
              <a:grpSpLocks/>
            </p:cNvGrpSpPr>
            <p:nvPr/>
          </p:nvGrpSpPr>
          <p:grpSpPr bwMode="auto">
            <a:xfrm>
              <a:off x="1187450" y="2852738"/>
              <a:ext cx="6696075" cy="3311525"/>
              <a:chOff x="1166" y="2051"/>
              <a:chExt cx="3444" cy="1536"/>
            </a:xfrm>
          </p:grpSpPr>
          <p:sp>
            <p:nvSpPr>
              <p:cNvPr id="20" name="Freeform 4"/>
              <p:cNvSpPr>
                <a:spLocks/>
              </p:cNvSpPr>
              <p:nvPr/>
            </p:nvSpPr>
            <p:spPr bwMode="auto">
              <a:xfrm>
                <a:off x="1166" y="2051"/>
                <a:ext cx="3444" cy="1536"/>
              </a:xfrm>
              <a:custGeom>
                <a:avLst/>
                <a:gdLst>
                  <a:gd name="T0" fmla="*/ 0 w 3444"/>
                  <a:gd name="T1" fmla="*/ 4096 h 1405"/>
                  <a:gd name="T2" fmla="*/ 599 w 3444"/>
                  <a:gd name="T3" fmla="*/ 0 h 1405"/>
                  <a:gd name="T4" fmla="*/ 2833 w 3444"/>
                  <a:gd name="T5" fmla="*/ 0 h 1405"/>
                  <a:gd name="T6" fmla="*/ 3444 w 3444"/>
                  <a:gd name="T7" fmla="*/ 4096 h 1405"/>
                  <a:gd name="T8" fmla="*/ 0 w 3444"/>
                  <a:gd name="T9" fmla="*/ 4096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66FF33">
                  <a:alpha val="4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66FF33"/>
                </a:extrusionClr>
              </a:sp3d>
            </p:spPr>
            <p:txBody>
              <a:bodyPr tIns="0">
                <a:flatTx/>
              </a:bodyPr>
              <a:lstStyle/>
              <a:p>
                <a:endParaRPr lang="en-GB">
                  <a:latin typeface="Calibri" pitchFamily="34" charset="0"/>
                </a:endParaRPr>
              </a:p>
            </p:txBody>
          </p:sp>
          <p:sp>
            <p:nvSpPr>
              <p:cNvPr id="21" name="Rectangle 5"/>
              <p:cNvSpPr>
                <a:spLocks noChangeArrowheads="1"/>
              </p:cNvSpPr>
              <p:nvPr/>
            </p:nvSpPr>
            <p:spPr bwMode="auto">
              <a:xfrm>
                <a:off x="1889" y="3419"/>
                <a:ext cx="2012" cy="149"/>
              </a:xfrm>
              <a:prstGeom prst="rect">
                <a:avLst/>
              </a:prstGeom>
              <a:noFill/>
              <a:ln w="9525" algn="ctr">
                <a:noFill/>
                <a:miter lim="800000"/>
                <a:headEnd/>
                <a:tailEnd/>
              </a:ln>
            </p:spPr>
            <p:txBody>
              <a:bodyPr wrap="none" tIns="0">
                <a:spAutoFit/>
              </a:bodyPr>
              <a:lstStyle/>
              <a:p>
                <a:pPr algn="ctr" eaLnBrk="0" hangingPunct="0"/>
                <a:r>
                  <a:rPr lang="en-GB" b="1">
                    <a:solidFill>
                      <a:srgbClr val="336600"/>
                    </a:solidFill>
                    <a:latin typeface="Georgia" pitchFamily="18" charset="0"/>
                  </a:rPr>
                  <a:t>network infrastructure, GÉANT</a:t>
                </a:r>
                <a:endParaRPr lang="fr-FR" b="1">
                  <a:solidFill>
                    <a:srgbClr val="336600"/>
                  </a:solidFill>
                  <a:latin typeface="Georgia" pitchFamily="18" charset="0"/>
                </a:endParaRPr>
              </a:p>
            </p:txBody>
          </p:sp>
        </p:grpSp>
        <p:grpSp>
          <p:nvGrpSpPr>
            <p:cNvPr id="22" name="Group 6"/>
            <p:cNvGrpSpPr>
              <a:grpSpLocks/>
            </p:cNvGrpSpPr>
            <p:nvPr/>
          </p:nvGrpSpPr>
          <p:grpSpPr bwMode="auto">
            <a:xfrm>
              <a:off x="1042988" y="2563813"/>
              <a:ext cx="995362" cy="989012"/>
              <a:chOff x="661" y="1213"/>
              <a:chExt cx="627" cy="623"/>
            </a:xfrm>
          </p:grpSpPr>
          <p:sp>
            <p:nvSpPr>
              <p:cNvPr id="23" name="Oval 7"/>
              <p:cNvSpPr>
                <a:spLocks noChangeArrowheads="1"/>
              </p:cNvSpPr>
              <p:nvPr/>
            </p:nvSpPr>
            <p:spPr bwMode="auto">
              <a:xfrm rot="-60000">
                <a:off x="661" y="1213"/>
                <a:ext cx="627" cy="623"/>
              </a:xfrm>
              <a:prstGeom prst="ellipse">
                <a:avLst/>
              </a:prstGeom>
              <a:gradFill rotWithShape="0">
                <a:gsLst>
                  <a:gs pos="0">
                    <a:srgbClr val="3333CC"/>
                  </a:gs>
                  <a:gs pos="100000">
                    <a:srgbClr val="17175E"/>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WordArt 8"/>
              <p:cNvSpPr>
                <a:spLocks noChangeArrowheads="1" noChangeShapeType="1" noTextEdit="1"/>
              </p:cNvSpPr>
              <p:nvPr/>
            </p:nvSpPr>
            <p:spPr bwMode="auto">
              <a:xfrm rot="-1140000">
                <a:off x="736" y="1467"/>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biology</a:t>
                </a:r>
              </a:p>
            </p:txBody>
          </p:sp>
        </p:grpSp>
        <p:grpSp>
          <p:nvGrpSpPr>
            <p:cNvPr id="25" name="Group 9"/>
            <p:cNvGrpSpPr>
              <a:grpSpLocks/>
            </p:cNvGrpSpPr>
            <p:nvPr/>
          </p:nvGrpSpPr>
          <p:grpSpPr bwMode="auto">
            <a:xfrm>
              <a:off x="1584325" y="2852738"/>
              <a:ext cx="5784850" cy="2808287"/>
              <a:chOff x="1417" y="1944"/>
              <a:chExt cx="2943" cy="1314"/>
            </a:xfrm>
          </p:grpSpPr>
          <p:sp>
            <p:nvSpPr>
              <p:cNvPr id="26" name="Freeform 10"/>
              <p:cNvSpPr>
                <a:spLocks/>
              </p:cNvSpPr>
              <p:nvPr/>
            </p:nvSpPr>
            <p:spPr bwMode="auto">
              <a:xfrm>
                <a:off x="1417" y="1944"/>
                <a:ext cx="2943" cy="1314"/>
              </a:xfrm>
              <a:custGeom>
                <a:avLst/>
                <a:gdLst>
                  <a:gd name="T0" fmla="*/ 0 w 3444"/>
                  <a:gd name="T1" fmla="*/ 628 h 1405"/>
                  <a:gd name="T2" fmla="*/ 91 w 3444"/>
                  <a:gd name="T3" fmla="*/ 0 h 1405"/>
                  <a:gd name="T4" fmla="*/ 430 w 3444"/>
                  <a:gd name="T5" fmla="*/ 0 h 1405"/>
                  <a:gd name="T6" fmla="*/ 522 w 3444"/>
                  <a:gd name="T7" fmla="*/ 628 h 1405"/>
                  <a:gd name="T8" fmla="*/ 0 w 3444"/>
                  <a:gd name="T9" fmla="*/ 628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3399FF">
                  <a:alpha val="4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3399FF"/>
                </a:extrusionClr>
              </a:sp3d>
            </p:spPr>
            <p:txBody>
              <a:bodyPr tIns="0">
                <a:flatTx/>
              </a:bodyPr>
              <a:lstStyle/>
              <a:p>
                <a:endParaRPr lang="en-GB">
                  <a:latin typeface="Calibri" pitchFamily="34" charset="0"/>
                </a:endParaRPr>
              </a:p>
            </p:txBody>
          </p:sp>
          <p:sp>
            <p:nvSpPr>
              <p:cNvPr id="27" name="Rectangle 11"/>
              <p:cNvSpPr>
                <a:spLocks noChangeArrowheads="1"/>
              </p:cNvSpPr>
              <p:nvPr/>
            </p:nvSpPr>
            <p:spPr bwMode="auto">
              <a:xfrm>
                <a:off x="1432" y="3093"/>
                <a:ext cx="2928" cy="150"/>
              </a:xfrm>
              <a:prstGeom prst="rect">
                <a:avLst/>
              </a:prstGeom>
              <a:noFill/>
              <a:ln w="9525" algn="ctr">
                <a:noFill/>
                <a:miter lim="800000"/>
                <a:headEnd/>
                <a:tailEnd/>
              </a:ln>
              <a:effectLst/>
            </p:spPr>
            <p:txBody>
              <a:bodyPr wrap="none" tIns="0">
                <a:spAutoFit/>
                <a:flatTx/>
              </a:bodyPr>
              <a:lstStyle/>
              <a:p>
                <a:pPr algn="ctr" eaLnBrk="0" fontAlgn="auto" hangingPunct="0">
                  <a:spcBef>
                    <a:spcPts val="0"/>
                  </a:spcBef>
                  <a:spcAft>
                    <a:spcPts val="0"/>
                  </a:spcAft>
                  <a:defRPr/>
                </a:pPr>
                <a:r>
                  <a:rPr lang="en-GB" b="1">
                    <a:solidFill>
                      <a:schemeClr val="accent2"/>
                    </a:solidFill>
                    <a:latin typeface="Georgia" pitchFamily="18" charset="0"/>
                    <a:ea typeface="+mn-ea"/>
                    <a:cs typeface="+mn-cs"/>
                  </a:rPr>
                  <a:t> distributed computing/software infrastructure</a:t>
                </a:r>
                <a:endParaRPr lang="fr-FR" b="1">
                  <a:solidFill>
                    <a:schemeClr val="accent2"/>
                  </a:solidFill>
                  <a:effectLst>
                    <a:outerShdw blurRad="38100" dist="38100" dir="2700000" algn="tl">
                      <a:srgbClr val="C0C0C0"/>
                    </a:outerShdw>
                  </a:effectLst>
                  <a:latin typeface="Georgia" pitchFamily="18" charset="0"/>
                  <a:ea typeface="+mn-ea"/>
                  <a:cs typeface="+mn-cs"/>
                </a:endParaRPr>
              </a:p>
            </p:txBody>
          </p:sp>
        </p:grpSp>
        <p:grpSp>
          <p:nvGrpSpPr>
            <p:cNvPr id="28" name="Group 16"/>
            <p:cNvGrpSpPr>
              <a:grpSpLocks/>
            </p:cNvGrpSpPr>
            <p:nvPr/>
          </p:nvGrpSpPr>
          <p:grpSpPr bwMode="auto">
            <a:xfrm>
              <a:off x="7019925" y="2852738"/>
              <a:ext cx="995363" cy="989012"/>
              <a:chOff x="4319" y="1622"/>
              <a:chExt cx="627" cy="623"/>
            </a:xfrm>
          </p:grpSpPr>
          <p:sp>
            <p:nvSpPr>
              <p:cNvPr id="29" name="Oval 17"/>
              <p:cNvSpPr>
                <a:spLocks noChangeArrowheads="1"/>
              </p:cNvSpPr>
              <p:nvPr/>
            </p:nvSpPr>
            <p:spPr bwMode="auto">
              <a:xfrm rot="-60000">
                <a:off x="4319" y="1622"/>
                <a:ext cx="627" cy="623"/>
              </a:xfrm>
              <a:prstGeom prst="ellipse">
                <a:avLst/>
              </a:prstGeom>
              <a:gradFill rotWithShape="1">
                <a:gsLst>
                  <a:gs pos="0">
                    <a:srgbClr val="FF9933"/>
                  </a:gs>
                  <a:gs pos="100000">
                    <a:srgbClr val="CC33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30" name="WordArt 18"/>
              <p:cNvSpPr>
                <a:spLocks noChangeArrowheads="1" noChangeShapeType="1" noTextEdit="1"/>
              </p:cNvSpPr>
              <p:nvPr/>
            </p:nvSpPr>
            <p:spPr bwMode="auto">
              <a:xfrm rot="1113219">
                <a:off x="4340" y="1876"/>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astro</a:t>
                </a:r>
              </a:p>
            </p:txBody>
          </p:sp>
        </p:grpSp>
        <p:grpSp>
          <p:nvGrpSpPr>
            <p:cNvPr id="31" name="Group 74"/>
            <p:cNvGrpSpPr>
              <a:grpSpLocks/>
            </p:cNvGrpSpPr>
            <p:nvPr/>
          </p:nvGrpSpPr>
          <p:grpSpPr bwMode="auto">
            <a:xfrm>
              <a:off x="2914650" y="1268413"/>
              <a:ext cx="995363" cy="989012"/>
              <a:chOff x="1974" y="1083"/>
              <a:chExt cx="627" cy="623"/>
            </a:xfrm>
          </p:grpSpPr>
          <p:sp>
            <p:nvSpPr>
              <p:cNvPr id="32" name="Oval 21"/>
              <p:cNvSpPr>
                <a:spLocks noChangeArrowheads="1"/>
              </p:cNvSpPr>
              <p:nvPr/>
            </p:nvSpPr>
            <p:spPr bwMode="auto">
              <a:xfrm rot="-60000">
                <a:off x="1974" y="1083"/>
                <a:ext cx="627" cy="623"/>
              </a:xfrm>
              <a:prstGeom prst="ellipse">
                <a:avLst/>
              </a:prstGeom>
              <a:gradFill rotWithShape="0">
                <a:gsLst>
                  <a:gs pos="0">
                    <a:srgbClr val="33CC33"/>
                  </a:gs>
                  <a:gs pos="100000">
                    <a:srgbClr val="3366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33" name="WordArt 22"/>
              <p:cNvSpPr>
                <a:spLocks noChangeArrowheads="1" noChangeShapeType="1" noTextEdit="1"/>
              </p:cNvSpPr>
              <p:nvPr/>
            </p:nvSpPr>
            <p:spPr bwMode="auto">
              <a:xfrm rot="-479290">
                <a:off x="2018" y="1253"/>
                <a:ext cx="549" cy="315"/>
              </a:xfrm>
              <a:prstGeom prst="rect">
                <a:avLst/>
              </a:prstGeom>
            </p:spPr>
            <p:txBody>
              <a:bodyPr wrap="none" fromWordArt="1">
                <a:prstTxWarp prst="textCanDown">
                  <a:avLst>
                    <a:gd name="adj" fmla="val 23278"/>
                  </a:avLst>
                </a:prstTxWarp>
              </a:bodyPr>
              <a:lstStyle/>
              <a:p>
                <a:pPr algn="ctr"/>
                <a:r>
                  <a:rPr lang="en-US" sz="3600" kern="10">
                    <a:ln w="3240">
                      <a:solidFill>
                        <a:srgbClr val="FFFFFF"/>
                      </a:solidFill>
                      <a:miter lim="800000"/>
                      <a:headEnd/>
                      <a:tailEnd/>
                    </a:ln>
                    <a:solidFill>
                      <a:srgbClr val="FFFFFF"/>
                    </a:solidFill>
                    <a:latin typeface="Georgia"/>
                  </a:rPr>
                  <a:t>Geo</a:t>
                </a:r>
              </a:p>
              <a:p>
                <a:pPr algn="ctr"/>
                <a:r>
                  <a:rPr lang="en-US" sz="3600" kern="10">
                    <a:ln w="3240">
                      <a:solidFill>
                        <a:srgbClr val="FFFFFF"/>
                      </a:solidFill>
                      <a:miter lim="800000"/>
                      <a:headEnd/>
                      <a:tailEnd/>
                    </a:ln>
                    <a:solidFill>
                      <a:srgbClr val="FFFFFF"/>
                    </a:solidFill>
                    <a:latin typeface="Georgia"/>
                  </a:rPr>
                  <a:t>Earth</a:t>
                </a:r>
              </a:p>
            </p:txBody>
          </p:sp>
        </p:grpSp>
        <p:grpSp>
          <p:nvGrpSpPr>
            <p:cNvPr id="34" name="Group 24"/>
            <p:cNvGrpSpPr>
              <a:grpSpLocks/>
            </p:cNvGrpSpPr>
            <p:nvPr/>
          </p:nvGrpSpPr>
          <p:grpSpPr bwMode="auto">
            <a:xfrm>
              <a:off x="5291138" y="1339850"/>
              <a:ext cx="995362" cy="989013"/>
              <a:chOff x="3110" y="931"/>
              <a:chExt cx="627" cy="623"/>
            </a:xfrm>
          </p:grpSpPr>
          <p:sp>
            <p:nvSpPr>
              <p:cNvPr id="35" name="Oval 25"/>
              <p:cNvSpPr>
                <a:spLocks noChangeArrowheads="1"/>
              </p:cNvSpPr>
              <p:nvPr/>
            </p:nvSpPr>
            <p:spPr bwMode="auto">
              <a:xfrm rot="60000" flipH="1">
                <a:off x="3110" y="931"/>
                <a:ext cx="627" cy="623"/>
              </a:xfrm>
              <a:prstGeom prst="ellipse">
                <a:avLst/>
              </a:prstGeom>
              <a:gradFill rotWithShape="0">
                <a:gsLst>
                  <a:gs pos="0">
                    <a:srgbClr val="CC3300"/>
                  </a:gs>
                  <a:gs pos="100000">
                    <a:srgbClr val="9900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36" name="WordArt 26"/>
              <p:cNvSpPr>
                <a:spLocks noChangeArrowheads="1" noChangeShapeType="1" noTextEdit="1"/>
              </p:cNvSpPr>
              <p:nvPr/>
            </p:nvSpPr>
            <p:spPr bwMode="auto">
              <a:xfrm rot="515017">
                <a:off x="3140" y="1194"/>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Climate</a:t>
                </a:r>
              </a:p>
            </p:txBody>
          </p:sp>
        </p:grpSp>
        <p:grpSp>
          <p:nvGrpSpPr>
            <p:cNvPr id="37" name="Group 101"/>
            <p:cNvGrpSpPr>
              <a:grpSpLocks/>
            </p:cNvGrpSpPr>
            <p:nvPr/>
          </p:nvGrpSpPr>
          <p:grpSpPr bwMode="auto">
            <a:xfrm>
              <a:off x="4427538" y="3644900"/>
              <a:ext cx="1590675" cy="1152525"/>
              <a:chOff x="2744" y="2523"/>
              <a:chExt cx="1002" cy="726"/>
            </a:xfrm>
          </p:grpSpPr>
          <p:pic>
            <p:nvPicPr>
              <p:cNvPr id="38" name="Picture 96" descr="cutoffmap"/>
              <p:cNvPicPr>
                <a:picLocks noChangeAspect="1" noChangeArrowheads="1"/>
              </p:cNvPicPr>
              <p:nvPr/>
            </p:nvPicPr>
            <p:blipFill>
              <a:blip r:embed="rId2" cstate="print"/>
              <a:srcRect/>
              <a:stretch>
                <a:fillRect/>
              </a:stretch>
            </p:blipFill>
            <p:spPr bwMode="auto">
              <a:xfrm>
                <a:off x="2744" y="2523"/>
                <a:ext cx="719" cy="387"/>
              </a:xfrm>
              <a:prstGeom prst="rect">
                <a:avLst/>
              </a:prstGeom>
              <a:noFill/>
              <a:ln w="9525">
                <a:noFill/>
                <a:miter lim="800000"/>
                <a:headEnd/>
                <a:tailEnd/>
              </a:ln>
            </p:spPr>
          </p:pic>
          <p:grpSp>
            <p:nvGrpSpPr>
              <p:cNvPr id="39" name="Group 93"/>
              <p:cNvGrpSpPr>
                <a:grpSpLocks/>
              </p:cNvGrpSpPr>
              <p:nvPr/>
            </p:nvGrpSpPr>
            <p:grpSpPr bwMode="auto">
              <a:xfrm>
                <a:off x="2925" y="2795"/>
                <a:ext cx="821" cy="454"/>
                <a:chOff x="204" y="3657"/>
                <a:chExt cx="821" cy="454"/>
              </a:xfrm>
            </p:grpSpPr>
            <p:pic>
              <p:nvPicPr>
                <p:cNvPr id="40" name="Picture 92" descr="stars_and_gas"/>
                <p:cNvPicPr>
                  <a:picLocks noChangeAspect="1" noChangeArrowheads="1"/>
                </p:cNvPicPr>
                <p:nvPr/>
              </p:nvPicPr>
              <p:blipFill>
                <a:blip r:embed="rId3" cstate="print"/>
                <a:srcRect/>
                <a:stretch>
                  <a:fillRect/>
                </a:stretch>
              </p:blipFill>
              <p:spPr bwMode="auto">
                <a:xfrm>
                  <a:off x="385" y="3748"/>
                  <a:ext cx="454" cy="317"/>
                </a:xfrm>
                <a:prstGeom prst="rect">
                  <a:avLst/>
                </a:prstGeom>
                <a:noFill/>
                <a:ln w="9525">
                  <a:noFill/>
                  <a:miter lim="800000"/>
                  <a:headEnd/>
                  <a:tailEnd/>
                </a:ln>
              </p:spPr>
            </p:pic>
            <p:sp>
              <p:nvSpPr>
                <p:cNvPr id="41" name="Oval 52"/>
                <p:cNvSpPr>
                  <a:spLocks noChangeArrowheads="1"/>
                </p:cNvSpPr>
                <p:nvPr/>
              </p:nvSpPr>
              <p:spPr bwMode="auto">
                <a:xfrm flipH="1">
                  <a:off x="204" y="3657"/>
                  <a:ext cx="821" cy="454"/>
                </a:xfrm>
                <a:prstGeom prst="ellipse">
                  <a:avLst/>
                </a:prstGeom>
                <a:solidFill>
                  <a:srgbClr val="FF66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latin typeface="Calibri" pitchFamily="34" charset="0"/>
                  </a:endParaRPr>
                </a:p>
              </p:txBody>
            </p:sp>
          </p:grpSp>
        </p:grpSp>
        <p:grpSp>
          <p:nvGrpSpPr>
            <p:cNvPr id="42" name="Group 102"/>
            <p:cNvGrpSpPr>
              <a:grpSpLocks/>
            </p:cNvGrpSpPr>
            <p:nvPr/>
          </p:nvGrpSpPr>
          <p:grpSpPr bwMode="auto">
            <a:xfrm>
              <a:off x="3059113" y="3068638"/>
              <a:ext cx="1152525" cy="1244600"/>
              <a:chOff x="1882" y="2160"/>
              <a:chExt cx="726" cy="784"/>
            </a:xfrm>
          </p:grpSpPr>
          <p:pic>
            <p:nvPicPr>
              <p:cNvPr id="43" name="Picture 90" descr="fao"/>
              <p:cNvPicPr>
                <a:picLocks noChangeAspect="1" noChangeArrowheads="1"/>
              </p:cNvPicPr>
              <p:nvPr/>
            </p:nvPicPr>
            <p:blipFill>
              <a:blip r:embed="rId4" cstate="print"/>
              <a:srcRect b="6689"/>
              <a:stretch>
                <a:fillRect/>
              </a:stretch>
            </p:blipFill>
            <p:spPr bwMode="auto">
              <a:xfrm>
                <a:off x="2109" y="2568"/>
                <a:ext cx="454" cy="376"/>
              </a:xfrm>
              <a:prstGeom prst="rect">
                <a:avLst/>
              </a:prstGeom>
              <a:noFill/>
              <a:ln w="9525">
                <a:noFill/>
                <a:miter lim="800000"/>
                <a:headEnd/>
                <a:tailEnd/>
              </a:ln>
            </p:spPr>
          </p:pic>
          <p:grpSp>
            <p:nvGrpSpPr>
              <p:cNvPr id="44" name="Group 76"/>
              <p:cNvGrpSpPr>
                <a:grpSpLocks/>
              </p:cNvGrpSpPr>
              <p:nvPr/>
            </p:nvGrpSpPr>
            <p:grpSpPr bwMode="auto">
              <a:xfrm>
                <a:off x="1883" y="2160"/>
                <a:ext cx="727" cy="494"/>
                <a:chOff x="249" y="3385"/>
                <a:chExt cx="708" cy="494"/>
              </a:xfrm>
            </p:grpSpPr>
            <p:pic>
              <p:nvPicPr>
                <p:cNvPr id="45" name="Picture 75" descr="esa"/>
                <p:cNvPicPr>
                  <a:picLocks noChangeAspect="1" noChangeArrowheads="1"/>
                </p:cNvPicPr>
                <p:nvPr/>
              </p:nvPicPr>
              <p:blipFill>
                <a:blip r:embed="rId5" cstate="print"/>
                <a:srcRect l="25902" t="13089" b="28374"/>
                <a:stretch>
                  <a:fillRect/>
                </a:stretch>
              </p:blipFill>
              <p:spPr bwMode="auto">
                <a:xfrm>
                  <a:off x="385" y="3489"/>
                  <a:ext cx="454" cy="318"/>
                </a:xfrm>
                <a:prstGeom prst="rect">
                  <a:avLst/>
                </a:prstGeom>
                <a:noFill/>
                <a:ln w="9525">
                  <a:noFill/>
                  <a:miter lim="800000"/>
                  <a:headEnd/>
                  <a:tailEnd/>
                </a:ln>
              </p:spPr>
            </p:pic>
            <p:sp>
              <p:nvSpPr>
                <p:cNvPr id="46" name="Oval 55"/>
                <p:cNvSpPr>
                  <a:spLocks noChangeArrowheads="1"/>
                </p:cNvSpPr>
                <p:nvPr/>
              </p:nvSpPr>
              <p:spPr bwMode="auto">
                <a:xfrm>
                  <a:off x="249" y="3385"/>
                  <a:ext cx="708" cy="494"/>
                </a:xfrm>
                <a:prstGeom prst="ellipse">
                  <a:avLst/>
                </a:prstGeom>
                <a:solidFill>
                  <a:srgbClr val="2DB52D">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endParaRPr lang="en-GB">
                    <a:latin typeface="Calibri" pitchFamily="34" charset="0"/>
                  </a:endParaRPr>
                </a:p>
              </p:txBody>
            </p:sp>
          </p:grpSp>
        </p:grpSp>
        <p:grpSp>
          <p:nvGrpSpPr>
            <p:cNvPr id="47" name="Group 85"/>
            <p:cNvGrpSpPr>
              <a:grpSpLocks/>
            </p:cNvGrpSpPr>
            <p:nvPr/>
          </p:nvGrpSpPr>
          <p:grpSpPr bwMode="auto">
            <a:xfrm>
              <a:off x="4714875" y="3068638"/>
              <a:ext cx="1296988" cy="719137"/>
              <a:chOff x="80" y="3249"/>
              <a:chExt cx="771" cy="544"/>
            </a:xfrm>
          </p:grpSpPr>
          <p:pic>
            <p:nvPicPr>
              <p:cNvPr id="48" name="Picture 79" descr="AGCM"/>
              <p:cNvPicPr>
                <a:picLocks noChangeAspect="1" noChangeArrowheads="1"/>
              </p:cNvPicPr>
              <p:nvPr/>
            </p:nvPicPr>
            <p:blipFill>
              <a:blip r:embed="rId6" cstate="print"/>
              <a:srcRect/>
              <a:stretch>
                <a:fillRect/>
              </a:stretch>
            </p:blipFill>
            <p:spPr bwMode="auto">
              <a:xfrm>
                <a:off x="271" y="3340"/>
                <a:ext cx="389" cy="391"/>
              </a:xfrm>
              <a:prstGeom prst="rect">
                <a:avLst/>
              </a:prstGeom>
              <a:noFill/>
              <a:ln w="9525">
                <a:noFill/>
                <a:miter lim="800000"/>
                <a:headEnd/>
                <a:tailEnd/>
              </a:ln>
            </p:spPr>
          </p:pic>
          <p:sp>
            <p:nvSpPr>
              <p:cNvPr id="49" name="Oval 58"/>
              <p:cNvSpPr>
                <a:spLocks noChangeArrowheads="1"/>
              </p:cNvSpPr>
              <p:nvPr/>
            </p:nvSpPr>
            <p:spPr bwMode="auto">
              <a:xfrm flipH="1">
                <a:off x="80" y="3249"/>
                <a:ext cx="771" cy="544"/>
              </a:xfrm>
              <a:prstGeom prst="ellipse">
                <a:avLst/>
              </a:prstGeom>
              <a:solidFill>
                <a:srgbClr val="CC33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wrap="none" tIns="0" anchor="ctr">
                <a:flatTx/>
              </a:bodyPr>
              <a:lstStyle/>
              <a:p>
                <a:endParaRPr lang="en-GB">
                  <a:latin typeface="Calibri" pitchFamily="34" charset="0"/>
                </a:endParaRPr>
              </a:p>
            </p:txBody>
          </p:sp>
        </p:grpSp>
        <p:grpSp>
          <p:nvGrpSpPr>
            <p:cNvPr id="50" name="Group 77"/>
            <p:cNvGrpSpPr>
              <a:grpSpLocks/>
            </p:cNvGrpSpPr>
            <p:nvPr/>
          </p:nvGrpSpPr>
          <p:grpSpPr bwMode="auto">
            <a:xfrm>
              <a:off x="2771775" y="4005263"/>
              <a:ext cx="1212850" cy="720725"/>
              <a:chOff x="249" y="3249"/>
              <a:chExt cx="764" cy="454"/>
            </a:xfrm>
          </p:grpSpPr>
          <p:sp>
            <p:nvSpPr>
              <p:cNvPr id="51" name="Oval 70"/>
              <p:cNvSpPr>
                <a:spLocks noChangeArrowheads="1"/>
              </p:cNvSpPr>
              <p:nvPr/>
            </p:nvSpPr>
            <p:spPr bwMode="auto">
              <a:xfrm>
                <a:off x="249" y="3249"/>
                <a:ext cx="764" cy="454"/>
              </a:xfrm>
              <a:prstGeom prst="ellipse">
                <a:avLst/>
              </a:prstGeom>
              <a:solidFill>
                <a:schemeClr val="accent2">
                  <a:alpha val="39999"/>
                </a:schemeClr>
              </a:solidFill>
              <a:ln w="9525">
                <a:round/>
                <a:headEnd/>
                <a:tailEnd/>
              </a:ln>
              <a:scene3d>
                <a:camera prst="legacyObliqueBottom"/>
                <a:lightRig rig="legacyFlat3" dir="b"/>
              </a:scene3d>
              <a:sp3d extrusionH="125400" prstMaterial="legacyMatte">
                <a:bevelT w="13500" h="13500" prst="angle"/>
                <a:bevelB w="13500" h="13500" prst="angle"/>
                <a:extrusionClr>
                  <a:srgbClr val="000099"/>
                </a:extrusionClr>
              </a:sp3d>
            </p:spPr>
            <p:txBody>
              <a:bodyPr wrap="none" tIns="0" anchor="ctr">
                <a:flatTx/>
              </a:bodyPr>
              <a:lstStyle/>
              <a:p>
                <a:endParaRPr lang="en-GB">
                  <a:latin typeface="Calibri" pitchFamily="34" charset="0"/>
                </a:endParaRPr>
              </a:p>
            </p:txBody>
          </p:sp>
          <p:pic>
            <p:nvPicPr>
              <p:cNvPr id="52" name="Picture 68" descr="Copy of EngrailedHomeoDomainPF00046"/>
              <p:cNvPicPr>
                <a:picLocks noChangeAspect="1" noChangeArrowheads="1"/>
              </p:cNvPicPr>
              <p:nvPr/>
            </p:nvPicPr>
            <p:blipFill>
              <a:blip r:embed="rId7" cstate="print"/>
              <a:srcRect t="2435"/>
              <a:stretch>
                <a:fillRect/>
              </a:stretch>
            </p:blipFill>
            <p:spPr bwMode="auto">
              <a:xfrm>
                <a:off x="385" y="3249"/>
                <a:ext cx="544" cy="401"/>
              </a:xfrm>
              <a:prstGeom prst="rect">
                <a:avLst/>
              </a:prstGeom>
              <a:noFill/>
              <a:ln w="6350">
                <a:noFill/>
                <a:miter lim="800000"/>
                <a:headEnd/>
                <a:tailEnd/>
              </a:ln>
            </p:spPr>
          </p:pic>
        </p:grpSp>
        <p:grpSp>
          <p:nvGrpSpPr>
            <p:cNvPr id="53" name="Group 100"/>
            <p:cNvGrpSpPr>
              <a:grpSpLocks/>
            </p:cNvGrpSpPr>
            <p:nvPr/>
          </p:nvGrpSpPr>
          <p:grpSpPr bwMode="auto">
            <a:xfrm>
              <a:off x="1979613" y="2852738"/>
              <a:ext cx="4895850" cy="2472832"/>
              <a:chOff x="3651" y="845"/>
              <a:chExt cx="2721" cy="1463"/>
            </a:xfrm>
          </p:grpSpPr>
          <p:sp>
            <p:nvSpPr>
              <p:cNvPr id="54" name="Freeform 13"/>
              <p:cNvSpPr>
                <a:spLocks/>
              </p:cNvSpPr>
              <p:nvPr/>
            </p:nvSpPr>
            <p:spPr bwMode="auto">
              <a:xfrm>
                <a:off x="3651" y="845"/>
                <a:ext cx="2721" cy="1406"/>
              </a:xfrm>
              <a:custGeom>
                <a:avLst/>
                <a:gdLst>
                  <a:gd name="T0" fmla="*/ 0 w 3444"/>
                  <a:gd name="T1" fmla="*/ 1417 h 1405"/>
                  <a:gd name="T2" fmla="*/ 36 w 3444"/>
                  <a:gd name="T3" fmla="*/ 0 h 1405"/>
                  <a:gd name="T4" fmla="*/ 168 w 3444"/>
                  <a:gd name="T5" fmla="*/ 0 h 1405"/>
                  <a:gd name="T6" fmla="*/ 204 w 3444"/>
                  <a:gd name="T7" fmla="*/ 1417 h 1405"/>
                  <a:gd name="T8" fmla="*/ 0 w 3444"/>
                  <a:gd name="T9" fmla="*/ 1417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993366">
                  <a:alpha val="2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993366"/>
                </a:extrusionClr>
              </a:sp3d>
            </p:spPr>
            <p:txBody>
              <a:bodyPr tIns="0">
                <a:flatTx/>
              </a:bodyPr>
              <a:lstStyle/>
              <a:p>
                <a:endParaRPr lang="en-GB">
                  <a:latin typeface="Calibri" pitchFamily="34" charset="0"/>
                </a:endParaRPr>
              </a:p>
            </p:txBody>
          </p:sp>
          <p:sp>
            <p:nvSpPr>
              <p:cNvPr id="55" name="Rectangle 14"/>
              <p:cNvSpPr>
                <a:spLocks noChangeArrowheads="1"/>
              </p:cNvSpPr>
              <p:nvPr/>
            </p:nvSpPr>
            <p:spPr bwMode="auto">
              <a:xfrm>
                <a:off x="3833" y="1919"/>
                <a:ext cx="2249" cy="389"/>
              </a:xfrm>
              <a:prstGeom prst="rect">
                <a:avLst/>
              </a:prstGeom>
              <a:noFill/>
              <a:ln w="9525" algn="ctr">
                <a:noFill/>
                <a:miter lim="800000"/>
                <a:headEnd/>
                <a:tailEnd/>
              </a:ln>
            </p:spPr>
            <p:txBody>
              <a:bodyPr wrap="square" tIns="0">
                <a:spAutoFit/>
              </a:bodyPr>
              <a:lstStyle/>
              <a:p>
                <a:pPr algn="ctr" eaLnBrk="0" hangingPunct="0"/>
                <a:r>
                  <a:rPr lang="en-GB" b="1" dirty="0">
                    <a:solidFill>
                      <a:srgbClr val="660066"/>
                    </a:solidFill>
                    <a:latin typeface="Georgia" pitchFamily="18" charset="0"/>
                  </a:rPr>
                  <a:t>scientific data infrastructure</a:t>
                </a:r>
                <a:endParaRPr lang="fr-FR" b="1" dirty="0">
                  <a:solidFill>
                    <a:srgbClr val="660066"/>
                  </a:solidFill>
                  <a:latin typeface="Georgia" pitchFamily="18" charset="0"/>
                </a:endParaRPr>
              </a:p>
            </p:txBody>
          </p:sp>
        </p:grpSp>
        <p:sp>
          <p:nvSpPr>
            <p:cNvPr id="56" name="AutoShape 23"/>
            <p:cNvSpPr>
              <a:spLocks noChangeArrowheads="1"/>
            </p:cNvSpPr>
            <p:nvPr/>
          </p:nvSpPr>
          <p:spPr bwMode="auto">
            <a:xfrm rot="4821121">
              <a:off x="3155950" y="2395538"/>
              <a:ext cx="649287" cy="554038"/>
            </a:xfrm>
            <a:prstGeom prst="rightArrow">
              <a:avLst>
                <a:gd name="adj1" fmla="val 49222"/>
                <a:gd name="adj2" fmla="val 52769"/>
              </a:avLst>
            </a:prstGeom>
            <a:solidFill>
              <a:srgbClr val="2DB52D">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endParaRPr lang="en-GB">
                <a:latin typeface="Calibri" pitchFamily="34" charset="0"/>
              </a:endParaRPr>
            </a:p>
          </p:txBody>
        </p:sp>
        <p:sp>
          <p:nvSpPr>
            <p:cNvPr id="57" name="AutoShape 27"/>
            <p:cNvSpPr>
              <a:spLocks noChangeArrowheads="1"/>
            </p:cNvSpPr>
            <p:nvPr/>
          </p:nvSpPr>
          <p:spPr bwMode="auto">
            <a:xfrm rot="16655122" flipH="1">
              <a:off x="5345112" y="2357438"/>
              <a:ext cx="576263" cy="554038"/>
            </a:xfrm>
            <a:prstGeom prst="rightArrow">
              <a:avLst>
                <a:gd name="adj1" fmla="val 49222"/>
                <a:gd name="adj2" fmla="val 46834"/>
              </a:avLst>
            </a:prstGeom>
            <a:solidFill>
              <a:srgbClr val="CC33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wrap="none" tIns="0" anchor="ctr">
              <a:flatTx/>
            </a:bodyPr>
            <a:lstStyle/>
            <a:p>
              <a:endParaRPr lang="en-GB">
                <a:latin typeface="Calibri" pitchFamily="34" charset="0"/>
              </a:endParaRPr>
            </a:p>
          </p:txBody>
        </p:sp>
        <p:sp>
          <p:nvSpPr>
            <p:cNvPr id="58" name="AutoShape 19"/>
            <p:cNvSpPr>
              <a:spLocks noChangeArrowheads="1"/>
            </p:cNvSpPr>
            <p:nvPr/>
          </p:nvSpPr>
          <p:spPr bwMode="auto">
            <a:xfrm rot="19934584" flipH="1">
              <a:off x="5942013" y="3732213"/>
              <a:ext cx="1128712" cy="554037"/>
            </a:xfrm>
            <a:prstGeom prst="rightArrow">
              <a:avLst>
                <a:gd name="adj1" fmla="val 50000"/>
                <a:gd name="adj2" fmla="val 50931"/>
              </a:avLst>
            </a:prstGeom>
            <a:solidFill>
              <a:srgbClr val="FF66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latin typeface="Calibri" pitchFamily="34" charset="0"/>
              </a:endParaRPr>
            </a:p>
          </p:txBody>
        </p:sp>
        <p:sp>
          <p:nvSpPr>
            <p:cNvPr id="59" name="AutoShape 15"/>
            <p:cNvSpPr>
              <a:spLocks noChangeArrowheads="1"/>
            </p:cNvSpPr>
            <p:nvPr/>
          </p:nvSpPr>
          <p:spPr bwMode="auto">
            <a:xfrm rot="2076791">
              <a:off x="1979613" y="3429000"/>
              <a:ext cx="838200" cy="554038"/>
            </a:xfrm>
            <a:prstGeom prst="rightArrow">
              <a:avLst>
                <a:gd name="adj1" fmla="val 50000"/>
                <a:gd name="adj2" fmla="val 37822"/>
              </a:avLst>
            </a:prstGeom>
            <a:solidFill>
              <a:srgbClr val="0000FF">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0000FF"/>
              </a:extrusionClr>
            </a:sp3d>
          </p:spPr>
          <p:txBody>
            <a:bodyPr wrap="none" tIns="0" anchor="ctr">
              <a:flatTx/>
            </a:bodyPr>
            <a:lstStyle/>
            <a:p>
              <a:endParaRPr lang="en-GB">
                <a:latin typeface="Calibr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Rising tide of data…  </a:t>
            </a:r>
            <a:endParaRPr lang="en-US" dirty="0"/>
          </a:p>
        </p:txBody>
      </p:sp>
      <p:sp>
        <p:nvSpPr>
          <p:cNvPr id="47" name="Text Box 1"/>
          <p:cNvSpPr txBox="1">
            <a:spLocks noChangeArrowheads="1"/>
          </p:cNvSpPr>
          <p:nvPr/>
        </p:nvSpPr>
        <p:spPr bwMode="auto">
          <a:xfrm>
            <a:off x="914400" y="2132138"/>
            <a:ext cx="7772400" cy="173947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latin typeface="Myriad Pro"/>
              </a:rPr>
              <a:t>	“A fundamental characteristic of our age is the raising tide of data – global, diverse, valuable and </a:t>
            </a:r>
            <a:r>
              <a:rPr lang="en-GB" sz="2400" dirty="0" smtClean="0">
                <a:latin typeface="Myriad Pro"/>
              </a:rPr>
              <a:t>complex. </a:t>
            </a:r>
            <a:r>
              <a:rPr lang="en-GB" sz="2400" dirty="0">
                <a:latin typeface="Myriad Pro"/>
              </a:rPr>
              <a:t>In the realm of science, this is both an opportunity and a challenge</a:t>
            </a:r>
            <a:r>
              <a:rPr lang="en-GB" sz="2400" dirty="0" smtClean="0">
                <a:latin typeface="Myriad Pro"/>
              </a:rPr>
              <a:t>.”</a:t>
            </a:r>
            <a:endParaRPr lang="en-GB" sz="2400" dirty="0">
              <a:latin typeface="Myriad Pro"/>
            </a:endParaRPr>
          </a:p>
        </p:txBody>
      </p:sp>
      <p:pic>
        <p:nvPicPr>
          <p:cNvPr id="50" name="Picture Placeholder 4" descr="Senario images_datamanagement.jpg"/>
          <p:cNvPicPr>
            <a:picLocks noChangeAspect="1"/>
          </p:cNvPicPr>
          <p:nvPr/>
        </p:nvPicPr>
        <p:blipFill>
          <a:blip r:embed="rId2"/>
          <a:srcRect l="-1544" r="-1544"/>
          <a:stretch>
            <a:fillRect/>
          </a:stretch>
        </p:blipFill>
        <p:spPr>
          <a:xfrm>
            <a:off x="115909" y="3794334"/>
            <a:ext cx="5046600" cy="2908571"/>
          </a:xfrm>
          <a:prstGeom prst="rect">
            <a:avLst/>
          </a:prstGeom>
        </p:spPr>
      </p:pic>
      <p:sp>
        <p:nvSpPr>
          <p:cNvPr id="53" name="Text Box 1"/>
          <p:cNvSpPr txBox="1">
            <a:spLocks noChangeArrowheads="1"/>
          </p:cNvSpPr>
          <p:nvPr/>
        </p:nvSpPr>
        <p:spPr bwMode="auto">
          <a:xfrm>
            <a:off x="4883290" y="3507227"/>
            <a:ext cx="3929975" cy="1669644"/>
          </a:xfrm>
          <a:prstGeom prst="rect">
            <a:avLst/>
          </a:prstGeom>
          <a:noFill/>
          <a:ln w="9525">
            <a:noFill/>
            <a:round/>
            <a:headEnd/>
            <a:tailEnd/>
          </a:ln>
        </p:spPr>
        <p:txBody>
          <a:bodyPr lIns="90000" tIns="46800" rIns="90000" bIns="46800"/>
          <a:lstStyle/>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i="1" dirty="0" smtClean="0">
                <a:latin typeface="Myriad Pro"/>
              </a:rPr>
              <a:t>Report </a:t>
            </a:r>
            <a:r>
              <a:rPr lang="en-GB" i="1" dirty="0">
                <a:latin typeface="Myriad Pro"/>
              </a:rPr>
              <a:t>of the High-Level Group on Scientific Data, October 2010</a:t>
            </a:r>
            <a:endParaRPr lang="en-US" sz="1050" i="1" dirty="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600" i="1" dirty="0">
                <a:latin typeface="Myriad Pro"/>
              </a:rPr>
              <a:t>“Riding the Wave: how Europe can gain from the raising tide of scientific data</a:t>
            </a:r>
            <a:r>
              <a:rPr lang="en-US" sz="1600" i="1" dirty="0" smtClean="0">
                <a:latin typeface="Myriad Pro"/>
              </a:rPr>
              <a:t>”</a:t>
            </a:r>
            <a:endParaRPr lang="en-GB" sz="2800" dirty="0">
              <a:latin typeface="Myriad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EU Report 2010_charts copy.jpg"/>
          <p:cNvPicPr>
            <a:picLocks noGrp="1" noChangeAspect="1"/>
          </p:cNvPicPr>
          <p:nvPr>
            <p:ph type="pic" idx="1"/>
          </p:nvPr>
        </p:nvPicPr>
        <p:blipFill>
          <a:blip r:embed="rId3"/>
          <a:srcRect t="-15021" b="-15021"/>
          <a:stretch>
            <a:fillRect/>
          </a:stretch>
        </p:blipFill>
        <p:spPr>
          <a:xfrm>
            <a:off x="368032" y="-233464"/>
            <a:ext cx="8404259" cy="672148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456</TotalTime>
  <Words>2379</Words>
  <Application>Microsoft Macintosh PowerPoint</Application>
  <PresentationFormat>On-screen Show (4:3)</PresentationFormat>
  <Paragraphs>256</Paragraphs>
  <Slides>29</Slides>
  <Notes>1</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Metro</vt:lpstr>
      <vt:lpstr>Riding the wave  How Europe can gain from the rising tide of scientific data  a vision for 2030</vt:lpstr>
      <vt:lpstr>Chair: John Wood - Secretary General of the Association of Commonwealth Universities - Thomas Andersson - Professor of Economics and former President, Jönköping University; Senior Advisor, Science, Technology and Innovation, Sultanate of Oman - Achim Bachem - Chairman, Board of Directors, Forschungszentrum Jülich GmbH - Christoph Best - European Bioinformatics Institute, Cambridge (UK)/Google UK Ltd, London (from September 2010) - Françoise Genova - Director, Strasbourg Astronomical Data Centre; Observatoire Astronomique de Strasbourg, Université de Strasbourg/CNRS - Diego R. Lopez - RedIRIS - Wouter Los - Faculty of Science at the University of Amsterdam; Coordinator of preparatory project LifeWatch biodiversity research infrastructure; Vice Chair Governing Board of GBIF - Monica Marinucci - Director, Oracle Public Sector, Education and Research Business Unit - Laurent Romary - INRIA and Humboldt University - Herbert Van de Sompel -  Staff Scientist, Los Alamos National Laboratory - Jens Vigen - Head Librarian, European Organization for Nuclear Research, CERN - Peter Wittenburg -  Technical Director, Max Planck Institute for Psycholinguistics Rapporteur: David Giaretta - STFC and Alliance for Permanent Access</vt:lpstr>
      <vt:lpstr>Outline</vt:lpstr>
      <vt:lpstr>Digital Agenda for Europe              the policy context</vt:lpstr>
      <vt:lpstr>Global collaboratories  </vt:lpstr>
      <vt:lpstr>Global collaboratories  </vt:lpstr>
      <vt:lpstr>Scientific Data Infrastructure  </vt:lpstr>
      <vt:lpstr>Rising tide of data…  </vt:lpstr>
      <vt:lpstr>Slide 9</vt:lpstr>
      <vt:lpstr>Slide 10</vt:lpstr>
      <vt:lpstr>Slide 11</vt:lpstr>
      <vt:lpstr>Outline</vt:lpstr>
      <vt:lpstr>Vision 2030                                  high-level experts group on Scientific Data</vt:lpstr>
      <vt:lpstr>Vision 2030</vt:lpstr>
      <vt:lpstr>Vision 2030</vt:lpstr>
      <vt:lpstr>Vision 2030</vt:lpstr>
      <vt:lpstr>Vision 2030</vt:lpstr>
      <vt:lpstr>Vision 2030</vt:lpstr>
      <vt:lpstr>Vision 2030</vt:lpstr>
      <vt:lpstr>Vision 2030</vt:lpstr>
      <vt:lpstr>Vision 2030</vt:lpstr>
      <vt:lpstr>Outline</vt:lpstr>
      <vt:lpstr>Slide 23</vt:lpstr>
      <vt:lpstr>Slide 24</vt:lpstr>
      <vt:lpstr>Slide 25</vt:lpstr>
      <vt:lpstr>A collaborative Data Infrastructure – a framework for the future</vt:lpstr>
      <vt:lpstr>Initial wish list</vt:lpstr>
      <vt:lpstr>Slide 28</vt:lpstr>
      <vt:lpstr>e-Infrastructures                       underpinning a creativity machine…</vt:lpstr>
    </vt:vector>
  </TitlesOfParts>
  <Company>Fletcher Ward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main slide here</dc:title>
  <dc:creator>Brian Ward</dc:creator>
  <cp:lastModifiedBy>Laurent Romary</cp:lastModifiedBy>
  <cp:revision>13</cp:revision>
  <dcterms:created xsi:type="dcterms:W3CDTF">2010-10-21T04:53:46Z</dcterms:created>
  <dcterms:modified xsi:type="dcterms:W3CDTF">2010-10-21T07:11:50Z</dcterms:modified>
</cp:coreProperties>
</file>