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heme/theme15.xml" ContentType="application/vnd.openxmlformats-officedocument.them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93" r:id="rId1"/>
    <p:sldMasterId id="2147483905" r:id="rId2"/>
    <p:sldMasterId id="2147483907" r:id="rId3"/>
    <p:sldMasterId id="2147483919" r:id="rId4"/>
    <p:sldMasterId id="2147483923" r:id="rId5"/>
    <p:sldMasterId id="2147483946" r:id="rId6"/>
    <p:sldMasterId id="2147483958" r:id="rId7"/>
    <p:sldMasterId id="2147483964" r:id="rId8"/>
    <p:sldMasterId id="2147483973" r:id="rId9"/>
    <p:sldMasterId id="2147483984" r:id="rId10"/>
    <p:sldMasterId id="2147484000" r:id="rId11"/>
    <p:sldMasterId id="2147484013" r:id="rId12"/>
    <p:sldMasterId id="2147484025" r:id="rId13"/>
    <p:sldMasterId id="2147484037" r:id="rId14"/>
  </p:sldMasterIdLst>
  <p:notesMasterIdLst>
    <p:notesMasterId r:id="rId45"/>
  </p:notesMasterIdLst>
  <p:sldIdLst>
    <p:sldId id="367" r:id="rId15"/>
    <p:sldId id="343" r:id="rId16"/>
    <p:sldId id="349" r:id="rId17"/>
    <p:sldId id="344" r:id="rId18"/>
    <p:sldId id="345" r:id="rId19"/>
    <p:sldId id="346" r:id="rId20"/>
    <p:sldId id="352" r:id="rId21"/>
    <p:sldId id="353" r:id="rId22"/>
    <p:sldId id="358" r:id="rId23"/>
    <p:sldId id="359" r:id="rId24"/>
    <p:sldId id="360" r:id="rId25"/>
    <p:sldId id="370" r:id="rId26"/>
    <p:sldId id="371" r:id="rId27"/>
    <p:sldId id="372" r:id="rId28"/>
    <p:sldId id="373" r:id="rId29"/>
    <p:sldId id="374" r:id="rId30"/>
    <p:sldId id="350" r:id="rId31"/>
    <p:sldId id="357" r:id="rId32"/>
    <p:sldId id="355" r:id="rId33"/>
    <p:sldId id="369" r:id="rId34"/>
    <p:sldId id="356" r:id="rId35"/>
    <p:sldId id="341" r:id="rId36"/>
    <p:sldId id="362" r:id="rId37"/>
    <p:sldId id="363" r:id="rId38"/>
    <p:sldId id="364" r:id="rId39"/>
    <p:sldId id="365" r:id="rId40"/>
    <p:sldId id="375" r:id="rId41"/>
    <p:sldId id="376" r:id="rId42"/>
    <p:sldId id="377" r:id="rId43"/>
    <p:sldId id="366" r:id="rId4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33CC33"/>
    <a:srgbClr val="FF6600"/>
    <a:srgbClr val="F50F82"/>
    <a:srgbClr val="00CCFF"/>
    <a:srgbClr val="99CCFF"/>
    <a:srgbClr val="0066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8" autoAdjust="0"/>
    <p:restoredTop sz="94624" autoAdjust="0"/>
  </p:normalViewPr>
  <p:slideViewPr>
    <p:cSldViewPr snapToObjects="1">
      <p:cViewPr varScale="1">
        <p:scale>
          <a:sx n="107" d="100"/>
          <a:sy n="107" d="100"/>
        </p:scale>
        <p:origin x="-1014" y="-84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1860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30T14:20:34.375" idx="3">
    <p:pos x="10" y="10"/>
    <p:text>get latest diagram from GEANT website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30T14:20:34.375" idx="5">
    <p:pos x="10" y="10"/>
    <p:text>get latest diagram from GEANT website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30T14:20:13.375" idx="4">
    <p:pos x="10" y="10"/>
    <p:text>would be better to move this slide to EEF anaysis showing how existign global connections can be used. Same for grid diagram showing links with EELA, OSG etc.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589" y="0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2225" y="749300"/>
            <a:ext cx="4792663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02" y="4567395"/>
            <a:ext cx="5305074" cy="43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4789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589" y="9134789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BDCA8D-1AA6-4795-8051-F2FEC4342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5332" name="Slide Number Placeholder 3"/>
          <p:cNvSpPr txBox="1">
            <a:spLocks noGrp="1"/>
          </p:cNvSpPr>
          <p:nvPr/>
        </p:nvSpPr>
        <p:spPr bwMode="auto">
          <a:xfrm>
            <a:off x="4144964" y="9134476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68F6E432-EE9F-49D1-89C1-0457A68BAB60}" type="slidenum">
              <a:rPr lang="en-US" sz="1200">
                <a:solidFill>
                  <a:prstClr val="black"/>
                </a:solidFill>
                <a:cs typeface="Arial" charset="0"/>
              </a:rPr>
              <a:pPr algn="r"/>
              <a:t>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12B-E326-41D9-B095-7CA72EF19EBB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12B-E326-41D9-B095-7CA72EF19EB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12B-E326-41D9-B095-7CA72EF19EB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FAD5D-29D7-40FE-BAD2-0103BB0EBD6E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64730-8472-4DE9-B798-8B5BFD061D7C}" type="slidenum">
              <a:rPr lang="it-IT" smtClean="0">
                <a:solidFill>
                  <a:prstClr val="white"/>
                </a:solidFill>
              </a:rPr>
              <a:pPr/>
              <a:t>16</a:t>
            </a:fld>
            <a:endParaRPr lang="it-IT" smtClean="0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6B0E-26BE-4983-9B2B-37041EF780B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862A0-E27A-44F8-A637-76C360BAD626}" type="slidenum">
              <a:rPr lang="es-ES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51CB-160C-422D-8859-C5810454C6AC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2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8AAB-C829-4C66-B452-B0DFC866999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German </a:t>
            </a:r>
            <a:r>
              <a:rPr lang="en-US" dirty="0" err="1" smtClean="0"/>
              <a:t>textgrid</a:t>
            </a:r>
            <a:r>
              <a:rPr lang="en-US" dirty="0" smtClean="0"/>
              <a:t> project offers single sign-on </a:t>
            </a:r>
            <a:endParaRPr lang="en-GB" dirty="0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25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26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1"/>
          <p:cNvSpPr txBox="1">
            <a:spLocks noGrp="1" noChangeArrowheads="1"/>
          </p:cNvSpPr>
          <p:nvPr/>
        </p:nvSpPr>
        <p:spPr bwMode="auto">
          <a:xfrm>
            <a:off x="4142775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defTabSz="903288" eaLnBrk="1" hangingPunct="1"/>
            <a:fld id="{224BCDF8-950A-4D0B-B23B-91B1747B318F}" type="slidenum">
              <a:rPr lang="en-GB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03288" eaLnBrk="1" hangingPunct="1"/>
              <a:t>27</a:t>
            </a:fld>
            <a:endParaRPr lang="en-GB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144483" y="9119068"/>
            <a:ext cx="3162176" cy="474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4" tIns="46803" rIns="90004" bIns="46803" anchor="b"/>
          <a:lstStyle/>
          <a:p>
            <a:pPr algn="r" defTabSz="903288" eaLnBrk="1" hangingPunct="1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4400" algn="l"/>
                <a:tab pos="8982075" algn="l"/>
              </a:tabLst>
            </a:pPr>
            <a:fld id="{8463B417-8C96-4E7A-96E9-B56D8879E67C}" type="slidenum">
              <a:rPr lang="en-GB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03288" eaLnBrk="1" hangingPunct="1"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3250" algn="l"/>
                  <a:tab pos="3590925" algn="l"/>
                  <a:tab pos="4041775" algn="l"/>
                  <a:tab pos="4489450" algn="l"/>
                  <a:tab pos="4940300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5875" algn="l"/>
                  <a:tab pos="8085138" algn="l"/>
                  <a:tab pos="8534400" algn="l"/>
                  <a:tab pos="8982075" algn="l"/>
                </a:tabLst>
              </a:pPr>
              <a:t>27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989142" y="720129"/>
            <a:ext cx="5338626" cy="36021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3" tIns="45722" rIns="91443" bIns="45722" anchor="ctr"/>
          <a:lstStyle/>
          <a:p>
            <a:pPr algn="l" defTabSz="903288" eaLnBrk="1" hangingPunct="1"/>
            <a:endParaRPr lang="en-GB" sz="18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/>
          </p:nvPr>
        </p:nvSpPr>
        <p:spPr>
          <a:xfrm>
            <a:off x="731178" y="4561837"/>
            <a:ext cx="5830635" cy="4317699"/>
          </a:xfrm>
          <a:noFill/>
          <a:ln/>
        </p:spPr>
        <p:txBody>
          <a:bodyPr wrap="none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1CCFD-FBFF-4F3F-BF70-ABDFFB3DD17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51CB-160C-422D-8859-C5810454C6AC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3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30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51CB-160C-422D-8859-C5810454C6AC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4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51CB-160C-422D-8859-C5810454C6AC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5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PRACE machine has been installed in </a:t>
            </a:r>
            <a:r>
              <a:rPr lang="en-US" dirty="0" err="1" smtClean="0"/>
              <a:t>Julich</a:t>
            </a:r>
            <a:r>
              <a:rPr lang="en-US" dirty="0" smtClean="0"/>
              <a:t>: JUGENE (IBM Blue Gene/P) - total of</a:t>
            </a:r>
            <a:r>
              <a:rPr lang="en-US" baseline="0" dirty="0" smtClean="0"/>
              <a:t> 72 racks with 294,912 processors, peak performance of 1 </a:t>
            </a:r>
            <a:r>
              <a:rPr lang="en-US" baseline="0" dirty="0" err="1" smtClean="0"/>
              <a:t>petaflop</a:t>
            </a:r>
            <a:r>
              <a:rPr lang="en-US" baseline="0" dirty="0" smtClean="0"/>
              <a:t>. Main memory 2 </a:t>
            </a:r>
            <a:r>
              <a:rPr lang="en-US" baseline="0" dirty="0" err="1" smtClean="0"/>
              <a:t>Gbytes</a:t>
            </a:r>
            <a:r>
              <a:rPr lang="en-US" baseline="0" dirty="0" smtClean="0"/>
              <a:t>/node. Can only store data for 90 days. PRACE expects to install another 4 machines (different suppliers/architectures) around Europe (roughly 1 per year) to ensure Europe has access to the latest HPC machines for the 5 years to come.</a:t>
            </a:r>
          </a:p>
          <a:p>
            <a:r>
              <a:rPr lang="en-US" baseline="0" dirty="0" smtClean="0"/>
              <a:t>http://www.prace-project.eu/hpc-access/page-7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51CB-160C-422D-8859-C5810454C6AC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6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5332" name="Slide Number Placeholder 3"/>
          <p:cNvSpPr txBox="1">
            <a:spLocks noGrp="1"/>
          </p:cNvSpPr>
          <p:nvPr/>
        </p:nvSpPr>
        <p:spPr bwMode="auto">
          <a:xfrm>
            <a:off x="4144964" y="9134476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68F6E432-EE9F-49D1-89C1-0457A68BAB60}" type="slidenum">
              <a:rPr lang="en-US" sz="1200">
                <a:solidFill>
                  <a:prstClr val="black"/>
                </a:solidFill>
                <a:cs typeface="Arial" charset="0"/>
              </a:rPr>
              <a:pPr algn="r"/>
              <a:t>9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4CF1-C3A5-4147-8413-A3BE03AD3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B052-0AFD-4961-9548-8458D5859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E1D71-5A52-4DB8-A1E8-5940E0A45C38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42C6-985C-4154-8E3C-45EEDC5A95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5B2A2B-D3C7-46A3-9B59-CE8B81712A5B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CDA56-8BFF-4DC0-A671-C5028C5B89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72932-DA0E-4777-94EC-25A9FED3DD49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DBDA-99E6-4656-8CC1-5F06A44FCD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9A41B-0C02-4218-832C-EA52632C3C5C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34A73-6E30-4CD9-8721-E417D44F61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70BB-B36B-47B4-864B-51FC627CEB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DCnetlogo (2)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43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55B-4EF9-468F-AC2A-0CBCE784C9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EACA-B692-456A-982C-D0D85EBA37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4B78-BD14-4126-B1C9-E2155DF6180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0139B-B559-4748-B019-F6A402E484B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96A08-DE6B-49DF-B344-C1A4BEE3BD1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 algn="l" eaLnBrk="1" hangingPunct="1">
              <a:defRPr/>
            </a:pPr>
            <a:endParaRPr lang="en-GB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" y="0"/>
            <a:ext cx="9140825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sz="1800">
              <a:solidFill>
                <a:srgbClr val="2B519A"/>
              </a:solidFill>
              <a:latin typeface="Arial" charset="0"/>
            </a:endParaRPr>
          </a:p>
        </p:txBody>
      </p: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0" y="7"/>
            <a:ext cx="2603500" cy="860425"/>
            <a:chOff x="0" y="0"/>
            <a:chExt cx="2603500" cy="8604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133600" cy="8382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 userDrawn="1"/>
          </p:nvSpPr>
          <p:spPr bwMode="auto">
            <a:xfrm>
              <a:off x="1716088" y="0"/>
              <a:ext cx="887412" cy="860425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GB" sz="1800">
                <a:solidFill>
                  <a:srgbClr val="2B519A"/>
                </a:solidFill>
                <a:latin typeface="Arial" charset="0"/>
              </a:endParaRPr>
            </a:p>
          </p:txBody>
        </p:sp>
        <p:pic>
          <p:nvPicPr>
            <p:cNvPr id="9" name="Picture 12" descr="egee_bigger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625" y="136525"/>
              <a:ext cx="23907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1"/>
          <p:cNvGrpSpPr>
            <a:grpSpLocks/>
          </p:cNvGrpSpPr>
          <p:nvPr userDrawn="1"/>
        </p:nvGrpSpPr>
        <p:grpSpPr bwMode="auto">
          <a:xfrm>
            <a:off x="0" y="7"/>
            <a:ext cx="2603500" cy="860425"/>
            <a:chOff x="0" y="0"/>
            <a:chExt cx="2603500" cy="86042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133600" cy="8382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 userDrawn="1"/>
          </p:nvSpPr>
          <p:spPr bwMode="auto">
            <a:xfrm>
              <a:off x="1716088" y="0"/>
              <a:ext cx="887412" cy="860425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GB" sz="1800">
                <a:solidFill>
                  <a:srgbClr val="2B519A"/>
                </a:solidFill>
                <a:latin typeface="Arial" charset="0"/>
              </a:endParaRPr>
            </a:p>
          </p:txBody>
        </p:sp>
        <p:pic>
          <p:nvPicPr>
            <p:cNvPr id="13" name="Picture 14" descr="egee_bigger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625" y="136525"/>
              <a:ext cx="23907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2B519A"/>
                </a:solidFill>
              </a:rPr>
              <a:t>Bob Jones - June  2010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E7F2-F351-45ED-B941-E93827BB2FB5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7FD6-223A-4B98-9EBD-91F05C55237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9F80-89D6-42F3-BA99-429EA2AAD5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34FC-5750-4889-AF86-F057BD8E984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3362-3CDF-480A-9A2F-631E9C79F37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EGI Technical Forum  Amsterdam 15/09/2010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43C7-20A9-4AAA-ADCC-1544F07103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D0BB-E308-4B3B-850F-FC3704495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0780-6D85-408A-B259-F96386C33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91EC-56B5-4DB0-8BB7-49842AA9E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411538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49738" y="1981200"/>
            <a:ext cx="3413125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1898-DFFB-4152-9B72-BF80976EA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A2AD-1052-4774-9902-FC5672C896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984A35-A795-4CBA-81C1-B89082A15B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7F2C-FB0E-45A3-8D4D-A994C92EE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DB4A-5BCC-40D6-991D-120E09726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4A7-E5D8-4C3B-92B8-482821858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3F77-BA63-436D-A88B-70FFEDE90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5C7-0A9F-410E-9C54-7DA3BDC2A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19788" y="152400"/>
            <a:ext cx="1743075" cy="68976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081588" cy="68976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9510-45FD-41D6-A453-ED866F88F6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6977063" cy="689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7061-A01C-443F-9362-BAD191A7B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641E91-5EBD-46FA-AF94-E1A7A9C1FC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F4AA94-B424-46D3-A473-F1D6B7E5E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49C285-DBB8-4C43-B2EA-617F3307C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B31FB4-3B39-44F5-B6F9-737A3F1DA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644093-37AF-4A23-8BF6-244ADF491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0E16FF-52D6-4366-86BE-54C9F172B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F984B8-838D-471C-8D8D-59280C9C7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E867-B368-4826-B502-969498D86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6A5AE2-C012-45F6-8641-A763D0B74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C3B277-B26C-4D6A-968E-F3540BB2E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959B20-CF82-4214-8C15-7DE582A924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Bob Jones - June  2010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Bob Jones - June  2010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Bob Jones - June  2010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196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70" tIns="45687" rIns="91370" bIns="45687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dirty="0">
              <a:solidFill>
                <a:srgbClr val="D6ECFF"/>
              </a:solidFill>
              <a:latin typeface="Verdana" pitchFamily="34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20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32" y="5694366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70" tIns="45687" rIns="91370" bIns="45687">
            <a:spAutoFit/>
          </a:bodyPr>
          <a:lstStyle/>
          <a:p>
            <a:pPr algn="l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 dirty="0">
                <a:solidFill>
                  <a:prstClr val="black"/>
                </a:solidFill>
                <a:latin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910092" cy="3436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370" tIns="45687" rIns="91370" bIns="45687">
            <a:spAutoFit/>
          </a:bodyPr>
          <a:lstStyle/>
          <a:p>
            <a:pPr algn="l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 dirty="0">
                <a:solidFill>
                  <a:srgbClr val="D6ECFF">
                    <a:lumMod val="25000"/>
                  </a:srgbClr>
                </a:solidFill>
                <a:latin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7" y="5568951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70" y="6491291"/>
            <a:ext cx="3500437" cy="461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70" tIns="45687" rIns="91370" bIns="45687">
            <a:spAutoFit/>
          </a:bodyPr>
          <a:lstStyle/>
          <a:p>
            <a:pPr algn="l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 dirty="0">
                <a:solidFill>
                  <a:prstClr val="black"/>
                </a:solidFill>
                <a:latin typeface="Verdana" pitchFamily="34" charset="0"/>
              </a:rPr>
              <a:t>EGEE and </a:t>
            </a:r>
            <a:r>
              <a:rPr lang="en-GB" sz="1200" dirty="0" err="1">
                <a:solidFill>
                  <a:prstClr val="black"/>
                </a:solidFill>
                <a:latin typeface="Verdana" pitchFamily="34" charset="0"/>
              </a:rPr>
              <a:t>gLite</a:t>
            </a:r>
            <a:r>
              <a:rPr lang="en-GB" sz="1200" dirty="0">
                <a:solidFill>
                  <a:prstClr val="black"/>
                </a:solidFill>
                <a:latin typeface="Verdana" pitchFamily="34" charset="0"/>
              </a:rPr>
              <a:t> are registered trademarks</a:t>
            </a:r>
            <a:r>
              <a:rPr lang="en-GB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7" y="5791207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2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 lIns="91370" tIns="45687" rIns="91370" bIns="45687"/>
          <a:lstStyle/>
          <a:p>
            <a:pPr algn="l">
              <a:defRPr/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7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6657-59CF-46C3-BD61-E5BD704A70A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7" indent="0">
              <a:buNone/>
              <a:defRPr sz="1800"/>
            </a:lvl2pPr>
            <a:lvl3pPr marL="913737" indent="0">
              <a:buNone/>
              <a:defRPr sz="1600"/>
            </a:lvl3pPr>
            <a:lvl4pPr marL="1370606" indent="0">
              <a:buNone/>
              <a:defRPr sz="1400"/>
            </a:lvl4pPr>
            <a:lvl5pPr marL="1827473" indent="0">
              <a:buNone/>
              <a:defRPr sz="1400"/>
            </a:lvl5pPr>
            <a:lvl6pPr marL="2284342" indent="0">
              <a:buNone/>
              <a:defRPr sz="1400"/>
            </a:lvl6pPr>
            <a:lvl7pPr marL="2741210" indent="0">
              <a:buNone/>
              <a:defRPr sz="1400"/>
            </a:lvl7pPr>
            <a:lvl8pPr marL="3198076" indent="0">
              <a:buNone/>
              <a:defRPr sz="1400"/>
            </a:lvl8pPr>
            <a:lvl9pPr marL="36549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1264-E2CC-4B60-93E0-267497E02C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9" y="974728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7" y="974728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BD0B-FE1B-44FA-9328-0BAC87129E2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A76C-7182-4C58-9496-D19B8F050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5893-B1A4-4392-B6B6-58E5033F54A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FE41-514E-45F3-8A7A-BAA89C49C02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38E8-7363-48D9-8347-C82E45625C3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C6EC-C553-40B2-92E5-EBE99282EFD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42C7-5C05-436C-8055-F674F63B33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2774C-4CE1-48E4-8380-10B793445E5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45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82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Bob Jones - June  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B7C4-7D41-41BA-B580-7D1C244DE74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1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Bob Jones - October 2009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73D98C4C-D215-4074-A2E0-D35F3B087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429156"/>
          </a:xfrm>
        </p:spPr>
        <p:txBody>
          <a:bodyPr/>
          <a:lstStyle>
            <a:lvl1pPr marL="266659" indent="-266659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02F5DF-3746-4951-9243-D4CE0B337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544E-6A2E-4CBA-BE2E-8E5BAF002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25F7-53F1-4EB0-9233-BA66E95F6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DEA53-1592-4767-8742-60744E0B8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AB461-1A89-4A57-9380-294641991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926FF-1421-463B-9348-245BC621D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A0020-93CA-4BEA-8D96-FCE1E3931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3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857367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D8FCB1-F048-40DD-8A23-3E37BC138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8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DB037-A025-417B-BB6D-694215827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08A377-B51C-4EF0-9B76-EE68B477D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3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3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634C06-2DD5-4959-9924-A1D385845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C91694-84BF-462D-8B31-687CE870E1BA}" type="datetime1">
              <a:rPr lang="en-GB">
                <a:solidFill>
                  <a:prstClr val="white"/>
                </a:solidFill>
              </a:rPr>
              <a:pPr>
                <a:defRPr/>
              </a:pPr>
              <a:t>28/10/2010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Cracow Grid Workshop 2010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sz="18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US" sz="1800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US" sz="1800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GB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1" hangingPunct="1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1" hangingPunct="1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E8F0-F898-49EB-BF11-FB0771F3621C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28/10/2010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Cracow Grid Workshop 2010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32EF-3D20-4D6D-AF93-38B7A4FE8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54127-A912-40DB-BC3B-4400AD097A0F}" type="datetime1">
              <a:rPr lang="en-GB">
                <a:solidFill>
                  <a:prstClr val="white"/>
                </a:solidFill>
              </a:rPr>
              <a:pPr>
                <a:defRPr/>
              </a:pPr>
              <a:t>28/10/2010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Cracow Grid Workshop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422D-7FC0-4B5A-991B-C489B67C1C85}" type="datetime1">
              <a:rPr lang="en-GB">
                <a:solidFill>
                  <a:prstClr val="white"/>
                </a:solidFill>
              </a:rPr>
              <a:pPr/>
              <a:t>28/10/2010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Cracow Grid Workshop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718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D88C9-5575-4D6B-96F7-429625C6B9F2}" type="datetime1">
              <a:rPr lang="en-GB">
                <a:solidFill>
                  <a:prstClr val="white"/>
                </a:solidFill>
              </a:rPr>
              <a:pPr>
                <a:defRPr/>
              </a:pPr>
              <a:t>28/10/2010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Cracow Grid Workshop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393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StratusLab is co-funded by the</a:t>
              </a:r>
            </a:p>
            <a:p>
              <a:pPr eaLnBrk="1" hangingPunct="1"/>
              <a:r>
                <a:rPr lang="en-US" sz="12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European Community’s  Seventh</a:t>
              </a:r>
            </a:p>
            <a:p>
              <a:pPr eaLnBrk="1" hangingPunct="1"/>
              <a:r>
                <a:rPr lang="en-US" sz="12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Framework Programme (Capacities)</a:t>
              </a:r>
            </a:p>
            <a:p>
              <a:pPr eaLnBrk="1" hangingPunct="1"/>
              <a:r>
                <a:rPr lang="en-US" sz="12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Grant Agreement INSFO-RI-261552</a:t>
              </a:r>
            </a:p>
          </p:txBody>
        </p:sp>
      </p:grpSp>
      <p:pic>
        <p:nvPicPr>
          <p:cNvPr id="11" name="Picture 6" descr="stratuslab-logo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/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Copyright © 2010, Members of the StratusLab collaboration: Centre National de la Recherche Scientifique, Universidad Complutense de Madrid, Greek Research and Technology Network S.A., SixSq Sàrl, Telefónica Investigación y Desarrollo SA, and The Provost Fellows and Scholars of the College of the Holy and Undivided Trinity of Queen Elizabeth Near Dublin.</a:t>
            </a:r>
          </a:p>
          <a:p>
            <a:pPr algn="just"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work is licensed under the Creative Commons</a:t>
            </a:r>
          </a:p>
          <a:p>
            <a:pPr algn="l"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Attribution 3.0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Unported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License</a:t>
            </a:r>
          </a:p>
          <a:p>
            <a:pPr algn="l"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8C9F-B686-47FA-9BD6-5DB279C4B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4CF1-C3A5-4147-8413-A3BE03AD3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E867-B368-4826-B502-969498D86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A76C-7182-4C58-9496-D19B8F050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25F7-53F1-4EB0-9233-BA66E95F6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32EF-3D20-4D6D-AF93-38B7A4FE8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8C9F-B686-47FA-9BD6-5DB279C4B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709613"/>
            <a:ext cx="5111750" cy="5599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D9EC-6330-4BFF-9AC9-DF86D22B2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754D-A3F9-47EE-9326-8065C39CFD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9882-40B4-4E86-9B90-86CC4B264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709613"/>
            <a:ext cx="5111750" cy="5599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D9EC-6330-4BFF-9AC9-DF86D22B2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B052-0AFD-4961-9548-8458D5859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4CF1-C3A5-4147-8413-A3BE03AD3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E867-B368-4826-B502-969498D86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A76C-7182-4C58-9496-D19B8F050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25F7-53F1-4EB0-9233-BA66E95F6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32EF-3D20-4D6D-AF93-38B7A4FE8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8C9F-B686-47FA-9BD6-5DB279C4B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709613"/>
            <a:ext cx="5111750" cy="5599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D9EC-6330-4BFF-9AC9-DF86D22B2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754D-A3F9-47EE-9326-8065C39CFD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9882-40B4-4E86-9B90-86CC4B264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754D-A3F9-47EE-9326-8065C39CFD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B052-0AFD-4961-9548-8458D5859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990600" y="647700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" smtClean="0">
                <a:solidFill>
                  <a:srgbClr val="000000"/>
                </a:solidFill>
                <a:latin typeface="Arial" charset="0"/>
                <a:cs typeface="Arial" charset="0"/>
              </a:rPr>
              <a:t>© 2010 OpenGridForum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2743200"/>
            <a:ext cx="76962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657600"/>
            <a:ext cx="7620000" cy="533400"/>
          </a:xfrm>
          <a:solidFill>
            <a:srgbClr val="5DAD41"/>
          </a:solidFill>
        </p:spPr>
        <p:txBody>
          <a:bodyPr/>
          <a:lstStyle>
            <a:lvl1pPr marL="0" indent="0">
              <a:buFont typeface="Times" pitchFamily="29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1F5C-10BE-4877-A7DE-CBA8F992A407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2B553-863B-4A2F-B496-314A413857A3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6788C-BC8E-41D2-B59B-F4CD82196594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15772-389C-47C5-88CC-3485D04444D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8B2EF-FAB4-40A3-B1B7-3AD922ACEDE7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63EB9-0A2B-4C59-8AE5-0D9963DA95B4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058C-C61E-47E1-A497-B892491789E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765B4-40EE-4FE1-B0CA-1AC01B1AE48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9882-40B4-4E86-9B90-86CC4B264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9F9EF-3233-44D7-B059-15106787A3EE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2E0A3-0A46-4424-9800-CE568B1F9801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79EF4-3B02-41E6-8ADD-A303C966772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EEEE-91B2-4C88-AF92-79F4DABE78C7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8DB0-E4FA-4E42-8758-E7E12F15AD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8BEEB-44B0-4900-A74A-FAF1E7E2E79D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4205-CFD7-4016-B212-A414A8E1A3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576CCD-D530-463F-B2C1-58E2A5857E27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40A2-0B96-45E4-B950-135F3F3A7B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93C3A-C797-4FEF-A867-ED5617347923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7C3DB-6095-4411-8072-A80E9521BA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1545F-1B52-463D-9181-FC23D1D1C918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FD0B-20C4-4E87-BA78-ADE39A1F05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092D2-F521-4D04-BF95-A5D4CD8E6729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D1557-6F14-4F98-BD21-9913E4668E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A7617-537F-4F25-9E61-18A9A824E0B4}" type="datetime1">
              <a:rPr lang="en-US"/>
              <a:pPr/>
              <a:t>10/28/2010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A9E3-0498-4430-BC78-23D685E807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jpeg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vmlDrawing" Target="../drawings/vmlDrawing3.v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2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3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37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vmlDrawing" Target="../drawings/vmlDrawing2.v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A03782-0566-4E35-8FCA-6AD29C0B1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8685" name="Picture 17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EU3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</p:spPr>
      </p:pic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026" name="Photo Editor-Foto" r:id="rId15" imgW="1190476" imgH="523810" progId="">
              <p:embed/>
            </p:oleObj>
          </a:graphicData>
        </a:graphic>
      </p:graphicFrame>
      <p:pic>
        <p:nvPicPr>
          <p:cNvPr id="28689" name="Picture 17" descr="terena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</p:spPr>
      </p:pic>
      <p:pic>
        <p:nvPicPr>
          <p:cNvPr id="28690" name="Picture 18" descr="geant_logo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</p:spPr>
      </p:pic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027" name="Photo Editor-Foto" r:id="rId18" imgW="1190476" imgH="885949" progId="">
              <p:embed/>
            </p:oleObj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028" name="Photo Editor-Foto" r:id="rId19" imgW="1409897" imgH="885949" progId="">
              <p:embed/>
            </p:oleObj>
          </a:graphicData>
        </a:graphic>
      </p:graphicFrame>
      <p:sp>
        <p:nvSpPr>
          <p:cNvPr id="2869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de-DE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Bob Jones</a:t>
            </a:r>
            <a:endParaRPr lang="de-DE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69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EEF   -   European E-Infrastructure Forum</a:t>
            </a:r>
            <a:endParaRPr lang="en-GB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9144000" cy="46355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 userDrawn="1"/>
        </p:nvSpPr>
        <p:spPr bwMode="auto">
          <a:xfrm>
            <a:off x="8145463" y="661988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A03782-0566-4E35-8FCA-6AD29C0B1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8686" name="Picture 14" descr="EU3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</p:spPr>
      </p:pic>
      <p:pic>
        <p:nvPicPr>
          <p:cNvPr id="28689" name="Picture 17" descr="terena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</p:spPr>
      </p:pic>
      <p:pic>
        <p:nvPicPr>
          <p:cNvPr id="28690" name="Picture 18" descr="geant_logo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</p:spPr>
      </p:pic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3074" name="Photo Editor-Foto" r:id="rId16" imgW="1190476" imgH="885949" progId="">
              <p:embed/>
            </p:oleObj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3075" name="Photo Editor-Foto" r:id="rId17" imgW="1409897" imgH="885949" progId="">
              <p:embed/>
            </p:oleObj>
          </a:graphicData>
        </a:graphic>
      </p:graphicFrame>
      <p:sp>
        <p:nvSpPr>
          <p:cNvPr id="2869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de-DE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Bob Jones</a:t>
            </a:r>
            <a:endParaRPr lang="de-DE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69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EEF   -   European E-Infrastructure Forum</a:t>
            </a:r>
            <a:endParaRPr lang="en-GB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181975" y="1052736"/>
            <a:ext cx="962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chemeClr val="bg2"/>
                </a:solidFill>
              </a:defRPr>
            </a:lvl1pPr>
          </a:lstStyle>
          <a:p>
            <a:fld id="{467E1868-68B7-4B2A-ADDA-E6C489CD00F6}" type="slidenum">
              <a:rPr lang="en-US" smtClean="0">
                <a:solidFill>
                  <a:srgbClr val="808080"/>
                </a:solidFill>
                <a:latin typeface="Arial" charset="0"/>
                <a:cs typeface="Arial" charset="0"/>
              </a:rPr>
              <a:pPr/>
              <a:t>‹#›</a:t>
            </a:fld>
            <a:endParaRPr lang="en-US" smtClean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0" y="1066800"/>
            <a:ext cx="9144000" cy="76200"/>
          </a:xfrm>
          <a:prstGeom prst="rect">
            <a:avLst/>
          </a:prstGeom>
          <a:solidFill>
            <a:srgbClr val="5DAD4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176D89"/>
              </a:buClr>
              <a:buFont typeface="Times" charset="0"/>
              <a:buNone/>
              <a:defRPr/>
            </a:pPr>
            <a:endParaRPr lang="en-US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609600" y="647700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" smtClean="0">
                <a:solidFill>
                  <a:srgbClr val="000000"/>
                </a:solidFill>
                <a:latin typeface="Arial" charset="0"/>
                <a:cs typeface="Arial" charset="0"/>
              </a:rPr>
              <a:t>© 2010 OpenGridForum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ransition spd="med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itchFamily="29" charset="0"/>
          <a:ea typeface="ＭＳ Ｐゴシック" pitchFamily="29" charset="-128"/>
          <a:cs typeface="ＭＳ Ｐゴシック" pitchFamily="2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algn="l" defTabSz="457200" eaLnBrk="1" hangingPunct="1"/>
            <a:fld id="{54AC46B1-ED7E-4EAB-B992-12C7842E4DFE}" type="datetime1">
              <a:rPr lang="en-US" smtClean="0"/>
              <a:pPr algn="l" defTabSz="457200" eaLnBrk="1" hangingPunct="1"/>
              <a:t>10/28/2010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eaLnBrk="1" hangingPunct="1"/>
            <a:fld id="{40720A0E-5928-4CA1-BB87-52B7F6FA776C}" type="slidenum">
              <a:rPr lang="en-GB" smtClean="0"/>
              <a:pPr defTabSz="457200" eaLnBrk="1" hangingPunct="1"/>
              <a:t>‹#›</a:t>
            </a:fld>
            <a:endParaRPr lang="en-GB" smtClean="0"/>
          </a:p>
        </p:txBody>
      </p:sp>
      <p:pic>
        <p:nvPicPr>
          <p:cNvPr id="1031" name="Picture 6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88200" y="128588"/>
            <a:ext cx="19145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C:\Dokumente und Einstellungen\nl\Eigene Dateien\Aufträge 2009-JSC\EMI-PPT-Template\streifen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/>
          <p:nvPr userDrawn="1"/>
        </p:nvSpPr>
        <p:spPr>
          <a:xfrm rot="10800000">
            <a:off x="-14288" y="4279900"/>
            <a:ext cx="369888" cy="1744663"/>
          </a:xfrm>
          <a:prstGeom prst="rect">
            <a:avLst/>
          </a:prstGeom>
        </p:spPr>
        <p:txBody>
          <a:bodyPr vert="eaVert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EMI INFSO-RI-261611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 </a:t>
            </a:r>
            <a:endParaRPr lang="it-IT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r>
              <a:rPr lang="nl-NL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EGI Technical Forum  Amsterdam 15/09/2010</a:t>
            </a:r>
            <a:endParaRPr lang="it-IT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37735553-A051-4412-840E-AD089B2DF787}" type="slidenum">
              <a:rPr lang="it-IT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r>
              <a:rPr lang="it-IT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977063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977063" cy="506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5334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24600"/>
            <a:ext cx="110966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CC66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FFCC66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B7A86258-004C-4E73-82A8-E7957C40DE94}" type="slidenum">
              <a:rPr lang="en-GB"/>
              <a:pPr eaLnBrk="1" hangingPunct="1">
                <a:defRPr/>
              </a:pPr>
              <a:t>‹#›</a:t>
            </a:fld>
            <a:endParaRPr lang="en-GB"/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14313" y="6143625"/>
            <a:ext cx="1106487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457200"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914400"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1371600"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1828800" algn="r" defTabSz="449263" rtl="0" eaLnBrk="0" fontAlgn="base" hangingPunct="0">
        <a:lnSpc>
          <a:spcPct val="3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09563" indent="-309563" algn="l" defTabSz="449263" rtl="0" eaLnBrk="0" fontAlgn="base" hangingPunct="0">
        <a:lnSpc>
          <a:spcPct val="36000"/>
        </a:lnSpc>
        <a:spcBef>
          <a:spcPts val="800"/>
        </a:spcBef>
        <a:spcAft>
          <a:spcPct val="0"/>
        </a:spcAft>
        <a:buClr>
          <a:srgbClr val="FFCC66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09613" indent="-252413" algn="l" defTabSz="449263" rtl="0" eaLnBrk="0" fontAlgn="base" hangingPunct="0">
        <a:lnSpc>
          <a:spcPct val="3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3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28763" indent="-228600" algn="l" defTabSz="449263" rtl="0" eaLnBrk="0" fontAlgn="base" hangingPunct="0">
        <a:lnSpc>
          <a:spcPct val="3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947863" indent="-228600" algn="l" defTabSz="449263" rtl="0" eaLnBrk="0" fontAlgn="base" hangingPunct="0">
        <a:lnSpc>
          <a:spcPct val="3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405063" indent="-228600" algn="l" defTabSz="449263" rtl="0" eaLnBrk="0" fontAlgn="base" hangingPunct="0">
        <a:lnSpc>
          <a:spcPct val="3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862263" indent="-228600" algn="l" defTabSz="449263" rtl="0" eaLnBrk="0" fontAlgn="base" hangingPunct="0">
        <a:lnSpc>
          <a:spcPct val="3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319463" indent="-228600" algn="l" defTabSz="449263" rtl="0" eaLnBrk="0" fontAlgn="base" hangingPunct="0">
        <a:lnSpc>
          <a:spcPct val="3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776663" indent="-228600" algn="l" defTabSz="449263" rtl="0" eaLnBrk="0" fontAlgn="base" hangingPunct="0">
        <a:lnSpc>
          <a:spcPct val="3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8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54253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4" y="6559550"/>
            <a:ext cx="35623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r>
              <a:rPr lang="en-GB" smtClean="0">
                <a:solidFill>
                  <a:srgbClr val="2B519A"/>
                </a:solidFill>
                <a:latin typeface="Arial" charset="0"/>
              </a:rPr>
              <a:t>Bob Jones - June  2010</a:t>
            </a:r>
            <a:endParaRPr lang="en-GB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5A225E8D-1938-47B9-9072-F71D8078A8E6}" type="slidenum">
              <a:rPr lang="en-GB">
                <a:solidFill>
                  <a:srgbClr val="2B519A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2B519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6867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3737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06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747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651" indent="-342651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411" indent="-285541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Arial" charset="0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Arial" charset="0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Arial" charset="0"/>
        </a:defRPr>
      </a:lvl4pPr>
      <a:lvl5pPr marL="2055908" indent="-22843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Arial" charset="0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69644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6513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3380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r>
              <a:rPr lang="en-GB"/>
              <a:t>Future Directions - Steven Newhouse - EGEE-III Final Review 23-24 June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F1DDAAAE-6D68-414D-95F6-68E6B7D05E2D}" type="slidenum">
              <a:rPr lang="en-GB"/>
              <a:pPr eaLnBrk="1" hangingPunct="1"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51" indent="-3426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0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105400"/>
            <a:ext cx="9144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538913"/>
            <a:ext cx="40497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400" i="1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Bob Jones - June  2010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2582" name="Rectangle 6"/>
          <p:cNvSpPr>
            <a:spLocks noChangeArrowheads="1"/>
          </p:cNvSpPr>
          <p:nvPr userDrawn="1"/>
        </p:nvSpPr>
        <p:spPr bwMode="auto">
          <a:xfrm>
            <a:off x="5076825" y="5300663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70" tIns="45687" rIns="91370" bIns="45687">
            <a:spAutoFit/>
          </a:bodyPr>
          <a:lstStyle/>
          <a:p>
            <a:pPr algn="l" eaLnBrk="1" hangingPunct="1">
              <a:defRPr/>
            </a:pPr>
            <a:fld id="{C9EB77BF-FD3B-4FB8-8D8E-643C2D2CD250}" type="slidenum">
              <a:rPr lang="en-US" sz="1400" i="1">
                <a:solidFill>
                  <a:srgbClr val="FFFFFF"/>
                </a:solidFill>
                <a:latin typeface="Arial" charset="0"/>
              </a:rPr>
              <a:pPr algn="l" eaLnBrk="1" hangingPunct="1">
                <a:defRPr/>
              </a:pPr>
              <a:t>‹#›</a:t>
            </a:fld>
            <a:endParaRPr lang="en-GB" sz="1400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5" name="Picture 8" descr="Logo CERN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corner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62932" y="0"/>
            <a:ext cx="981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7" name="Rectangle 11"/>
          <p:cNvSpPr>
            <a:spLocks noChangeArrowheads="1"/>
          </p:cNvSpPr>
          <p:nvPr userDrawn="1"/>
        </p:nvSpPr>
        <p:spPr bwMode="auto">
          <a:xfrm>
            <a:off x="5327650" y="6553207"/>
            <a:ext cx="3740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0" tIns="45687" rIns="91370" bIns="45687"/>
          <a:lstStyle/>
          <a:p>
            <a:pPr algn="r" eaLnBrk="1" hangingPunct="1">
              <a:defRPr/>
            </a:pPr>
            <a:r>
              <a:rPr lang="en-US" sz="1400" i="1" dirty="0">
                <a:solidFill>
                  <a:srgbClr val="FFFFFF"/>
                </a:solidFill>
                <a:latin typeface="Arial" charset="0"/>
              </a:rPr>
              <a:t>The LHC Computing Grid – July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5pPr>
      <a:lvl6pPr marL="456867" algn="ctr" rtl="0" fontAlgn="base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6pPr>
      <a:lvl7pPr marL="913737" algn="ctr" rtl="0" fontAlgn="base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7pPr>
      <a:lvl8pPr marL="1370606" algn="ctr" rtl="0" fontAlgn="base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8pPr>
      <a:lvl9pPr marL="1827473" algn="ctr" rtl="0" fontAlgn="base">
        <a:spcBef>
          <a:spcPct val="0"/>
        </a:spcBef>
        <a:spcAft>
          <a:spcPct val="0"/>
        </a:spcAft>
        <a:defRPr sz="3200" b="1">
          <a:solidFill>
            <a:srgbClr val="3861AA"/>
          </a:solidFill>
          <a:latin typeface="Arial" charset="0"/>
        </a:defRPr>
      </a:lvl9pPr>
    </p:titleStyle>
    <p:bodyStyle>
      <a:lvl1pPr marL="342651" indent="-342651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400">
          <a:solidFill>
            <a:srgbClr val="3861AA"/>
          </a:solidFill>
          <a:latin typeface="+mn-lt"/>
          <a:ea typeface="+mn-ea"/>
          <a:cs typeface="+mn-cs"/>
        </a:defRPr>
      </a:lvl1pPr>
      <a:lvl2pPr marL="742411" indent="-285541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000">
          <a:solidFill>
            <a:srgbClr val="3861AA"/>
          </a:solidFill>
          <a:latin typeface="+mn-lt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861AA"/>
          </a:solidFill>
          <a:latin typeface="+mn-lt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61AA"/>
          </a:solidFill>
          <a:latin typeface="+mn-lt"/>
        </a:defRPr>
      </a:lvl4pPr>
      <a:lvl5pPr marL="2055908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861AA"/>
          </a:solidFill>
          <a:latin typeface="+mn-lt"/>
        </a:defRPr>
      </a:lvl6pPr>
      <a:lvl7pPr marL="2969644" indent="-228435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861AA"/>
          </a:solidFill>
          <a:latin typeface="+mn-lt"/>
        </a:defRPr>
      </a:lvl7pPr>
      <a:lvl8pPr marL="3426513" indent="-228435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861AA"/>
          </a:solidFill>
          <a:latin typeface="+mn-lt"/>
        </a:defRPr>
      </a:lvl8pPr>
      <a:lvl9pPr marL="3883380" indent="-228435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861AA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70" tIns="45687" rIns="91370" bIns="45687" anchor="ctr"/>
          <a:lstStyle/>
          <a:p>
            <a:pPr algn="l"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  <a:latin typeface="Arial" charset="0"/>
              </a:rPr>
              <a:t>Bob Jones - June  2010</a:t>
            </a: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59BF0A75-55CD-4ABD-B88F-D592BD066230}" type="slidenum">
              <a:rPr lang="en-GB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8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8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 algn="l">
              <a:defRPr/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95" y="644532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3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7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70" tIns="45687" rIns="91370" bIns="45687">
            <a:spAutoFit/>
          </a:bodyPr>
          <a:lstStyle/>
          <a:p>
            <a:pPr algn="l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 dirty="0">
                <a:solidFill>
                  <a:prstClr val="black"/>
                </a:solidFill>
                <a:latin typeface="Arial" charset="0"/>
              </a:rPr>
              <a:t>EGEE-III INFSO-RI-222667</a:t>
            </a:r>
            <a:endParaRPr lang="en-GB" sz="800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3085" name="Picture 17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7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6867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3737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06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747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651" indent="-342651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5908" indent="-22843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69644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6513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3380" indent="-228435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8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0813"/>
            <a:ext cx="2133600" cy="285750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4A51798A-3098-4813-AB1D-14F7333CAE4F}" type="slidenum">
              <a:rPr lang="fr-FR">
                <a:cs typeface="Arial" charset="0"/>
              </a:rPr>
              <a:pPr eaLnBrk="1" hangingPunct="1">
                <a:defRPr/>
              </a:pPr>
              <a:t>‹#›</a:t>
            </a:fld>
            <a:endParaRPr lang="fr-FR">
              <a:cs typeface="Arial" charset="0"/>
            </a:endParaRPr>
          </a:p>
        </p:txBody>
      </p:sp>
      <p:pic>
        <p:nvPicPr>
          <p:cNvPr id="7175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1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132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265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396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53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849" indent="-34284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839" indent="-2857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2829" indent="-22856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599961" indent="-22856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094" indent="-22856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225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B607D4D9-5825-4CBF-85E4-93F42060AD71}" type="datetime1">
              <a:rPr lang="en-GB">
                <a:solidFill>
                  <a:prstClr val="white"/>
                </a:solidFill>
              </a:rPr>
              <a:pPr eaLnBrk="1" hangingPunct="1">
                <a:defRPr/>
              </a:pPr>
              <a:t>28/10/2010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Cracow Grid Workshop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52F56AE5-EB24-4633-A586-FC60E5A6913F}" type="slidenum">
              <a:rPr lang="en-US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sz="18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US" sz="1800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US" sz="1800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GB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1" hangingPunct="1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1" hangingPunct="1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fld id="{264A5D93-00DB-4539-93B6-06DE4050FCE7}" type="slidenum">
              <a:rPr lang="en-US" sz="1200" b="1" smtClean="0">
                <a:solidFill>
                  <a:srgbClr val="32425D"/>
                </a:solidFill>
                <a:latin typeface="Arial" charset="0"/>
                <a:cs typeface="Arial" charset="0"/>
              </a:rPr>
              <a:pPr algn="l" eaLnBrk="1" hangingPunct="1"/>
              <a:t>‹#›</a:t>
            </a:fld>
            <a:endParaRPr lang="en-US" sz="1200" b="1" smtClean="0">
              <a:solidFill>
                <a:srgbClr val="32425D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9144000" cy="46355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 userDrawn="1"/>
        </p:nvSpPr>
        <p:spPr bwMode="auto">
          <a:xfrm>
            <a:off x="8145463" y="661988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A03782-0566-4E35-8FCA-6AD29C0B1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8686" name="Picture 14" descr="EU3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</p:spPr>
      </p:pic>
      <p:pic>
        <p:nvPicPr>
          <p:cNvPr id="28689" name="Picture 17" descr="terena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</p:spPr>
      </p:pic>
      <p:pic>
        <p:nvPicPr>
          <p:cNvPr id="28690" name="Picture 18" descr="geant_logo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</p:spPr>
      </p:pic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2050" name="Photo Editor-Foto" r:id="rId16" imgW="1190476" imgH="885949" progId="">
              <p:embed/>
            </p:oleObj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2051" name="Photo Editor-Foto" r:id="rId17" imgW="1409897" imgH="885949" progId="">
              <p:embed/>
            </p:oleObj>
          </a:graphicData>
        </a:graphic>
      </p:graphicFrame>
      <p:sp>
        <p:nvSpPr>
          <p:cNvPr id="2869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de-DE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Bob Jones</a:t>
            </a:r>
            <a:endParaRPr lang="de-DE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69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EEF   -   European E-Infrastructure Forum</a:t>
            </a:r>
            <a:endParaRPr lang="en-GB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181975" y="1052736"/>
            <a:ext cx="962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nfrastructure-forum.eu/documents/EEF-repo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hyperlink" Target="http://stratuslab.e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2.xml"/><Relationship Id="rId4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hyperlink" Target="http://www.prace-project.eu/hpc-access/page-7/images/536_jugene_pm_11_07_05.jpg/pa_thumb/imagex650x433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nfrastructure-forum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Slide Number Placeholder 2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53F09D-AD1C-4218-96EB-97A55D10BA1D}" type="slidenum">
              <a:rPr lang="en-GB" sz="1200" b="1">
                <a:solidFill>
                  <a:srgbClr val="2B519A"/>
                </a:solidFill>
                <a:latin typeface="Arial" charset="0"/>
                <a:cs typeface="Arial" charset="0"/>
              </a:rPr>
              <a:pPr algn="r"/>
              <a:t>1</a:t>
            </a:fld>
            <a:endParaRPr lang="en-GB" sz="1200" b="1">
              <a:solidFill>
                <a:srgbClr val="2B519A"/>
              </a:solidFill>
              <a:latin typeface="Arial" charset="0"/>
              <a:cs typeface="Arial" charset="0"/>
            </a:endParaRPr>
          </a:p>
        </p:txBody>
      </p:sp>
      <p:sp>
        <p:nvSpPr>
          <p:cNvPr id="354314" name="AutoShape 10" descr="The Museum of Modern Art Stockholm"/>
          <p:cNvSpPr>
            <a:spLocks noChangeAspect="1" noChangeArrowheads="1"/>
          </p:cNvSpPr>
          <p:nvPr/>
        </p:nvSpPr>
        <p:spPr bwMode="auto">
          <a:xfrm>
            <a:off x="2362200" y="49657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58C9F-B686-47FA-9BD6-5DB279C4BC8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7" name="Picture 3" descr="Logo CERN width=144,      height=1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5445224"/>
            <a:ext cx="815876" cy="815876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1268760"/>
            <a:ext cx="7462861" cy="2857520"/>
          </a:xfrm>
          <a:prstGeom prst="rect">
            <a:avLst/>
          </a:prstGeom>
        </p:spPr>
        <p:txBody>
          <a:bodyPr/>
          <a:lstStyle/>
          <a:p>
            <a:r>
              <a:rPr lang="en-US" sz="32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E-Infrastructures for Data Intensive Science</a:t>
            </a:r>
          </a:p>
          <a:p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Bob Jones, CERN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40760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dirty="0" smtClean="0">
                <a:latin typeface="+mj-lt"/>
              </a:rPr>
              <a:t>NEERI 2010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Networking Event for the European Research Infrastructures</a:t>
            </a:r>
            <a:br>
              <a:rPr lang="en-US" dirty="0" smtClean="0">
                <a:latin typeface="+mj-lt"/>
              </a:rPr>
            </a:br>
            <a:r>
              <a:rPr lang="en-GB" dirty="0" smtClean="0">
                <a:latin typeface="+mj-lt"/>
              </a:rPr>
              <a:t>Vienna, 21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727038"/>
            <a:ext cx="7862966" cy="563092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2B519A"/>
                </a:solidFill>
                <a:latin typeface="Arial"/>
              </a:rPr>
              <a:t>Workshops at which EEF has gathered (Sept’09 - Apr’10) further information about ESFRI project requirements:</a:t>
            </a:r>
          </a:p>
          <a:p>
            <a:pPr algn="l"/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20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Total of 28 ESFRI projects consulted, including 5 from the Social Sciences and Humanities sector:</a:t>
            </a:r>
          </a:p>
          <a:p>
            <a:pPr algn="l"/>
            <a:endParaRPr lang="en-US" sz="18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18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CLARIN – </a:t>
            </a:r>
            <a:r>
              <a:rPr lang="en-GB" sz="1600" dirty="0" smtClean="0">
                <a:solidFill>
                  <a:srgbClr val="2B519A"/>
                </a:solidFill>
                <a:latin typeface="Arial"/>
              </a:rPr>
              <a:t>Common Language Resources and Technology Infrastructure Survey</a:t>
            </a:r>
            <a:endParaRPr lang="en-US" sz="18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18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ESS - </a:t>
            </a:r>
            <a:r>
              <a:rPr lang="en-GB" sz="1600" dirty="0" smtClean="0">
                <a:solidFill>
                  <a:srgbClr val="2B519A"/>
                </a:solidFill>
                <a:latin typeface="Arial"/>
              </a:rPr>
              <a:t>The European Social Survey</a:t>
            </a:r>
            <a:endParaRPr lang="en-US" sz="18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18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DARIAH - </a:t>
            </a:r>
            <a:r>
              <a:rPr lang="en-US" sz="1600" dirty="0" smtClean="0">
                <a:solidFill>
                  <a:srgbClr val="2B519A"/>
                </a:solidFill>
                <a:latin typeface="Arial"/>
              </a:rPr>
              <a:t>Digital Research Infrastructure for the Arts and Humanities</a:t>
            </a:r>
            <a:endParaRPr lang="en-US" sz="18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18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SHARE - </a:t>
            </a:r>
            <a:r>
              <a:rPr lang="en-US" sz="1600" dirty="0" smtClean="0">
                <a:solidFill>
                  <a:srgbClr val="2B519A"/>
                </a:solidFill>
                <a:latin typeface="Arial"/>
              </a:rPr>
              <a:t>Survey of Health, Aging and Retirement in Europe</a:t>
            </a:r>
            <a:endParaRPr lang="en-US" sz="18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18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CESSDA – </a:t>
            </a:r>
            <a:r>
              <a:rPr lang="en-GB" sz="1600" dirty="0" smtClean="0">
                <a:solidFill>
                  <a:srgbClr val="2B519A"/>
                </a:solidFill>
                <a:latin typeface="Arial"/>
              </a:rPr>
              <a:t>Council of European Social Science Data Archives</a:t>
            </a:r>
            <a:endParaRPr lang="en-US" sz="18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endParaRPr lang="en-US" sz="2000" b="1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20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Report published:  </a:t>
            </a:r>
            <a:r>
              <a:rPr lang="en-GB" sz="1600" u="sng" dirty="0" smtClean="0">
                <a:solidFill>
                  <a:srgbClr val="2B519A"/>
                </a:solidFill>
                <a:hlinkClick r:id="rId3"/>
              </a:rPr>
              <a:t>http://www.einfrastructure-forum.eu/documents/EEF-report</a:t>
            </a:r>
            <a:endParaRPr lang="en-GB" sz="2000" dirty="0" smtClean="0">
              <a:solidFill>
                <a:srgbClr val="2B519A"/>
              </a:solidFill>
            </a:endParaRPr>
          </a:p>
          <a:p>
            <a:pPr algn="l"/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727038"/>
            <a:ext cx="7862966" cy="563092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solidFill>
                  <a:srgbClr val="2B519A"/>
                </a:solidFill>
                <a:latin typeface="Arial"/>
              </a:rPr>
              <a:t>Identified SSH project requirements:</a:t>
            </a:r>
          </a:p>
          <a:p>
            <a:pPr algn="l"/>
            <a:endParaRPr lang="en-GB" dirty="0" smtClean="0">
              <a:solidFill>
                <a:srgbClr val="2B519A"/>
              </a:solidFill>
              <a:latin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Data archiving and curation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GB" sz="2000" dirty="0" smtClean="0">
                <a:solidFill>
                  <a:srgbClr val="2B519A"/>
                </a:solidFill>
                <a:latin typeface="Arial"/>
              </a:rPr>
              <a:t>Flexible repository system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Sensitivity of the data calls for a fine grain Authorization and</a:t>
            </a:r>
            <a:b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Authentication system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Ease of access to all e-infrastructure resources via Single Sign 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 Access to grid and cloud computing facilities for the processing of </a:t>
            </a:r>
            <a:b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stored data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Education and training for e-infrastructure usage</a:t>
            </a:r>
          </a:p>
          <a:p>
            <a:pPr algn="l"/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0" charset="-128"/>
              </a:rPr>
              <a:t>Questionnaire to Communities </a:t>
            </a:r>
            <a:r>
              <a:rPr lang="en-GB" sz="1400" dirty="0" smtClean="0">
                <a:ea typeface="ＭＳ Ｐゴシック" pitchFamily="-110" charset="-128"/>
              </a:rPr>
              <a:t>	</a:t>
            </a:r>
            <a:endParaRPr lang="en-GB" dirty="0" smtClean="0">
              <a:ea typeface="ＭＳ Ｐゴシック" pitchFamily="-11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  <a:cs typeface="+mn-cs"/>
              </a:rPr>
              <a:t>How are users authenticated?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</a:rPr>
              <a:t>Which credentials are in use?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</a:rPr>
              <a:t>How is the user vetting done?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  <a:cs typeface="+mn-cs"/>
              </a:rPr>
              <a:t>Is there a link to national identities?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  <a:cs typeface="+mn-cs"/>
              </a:rPr>
              <a:t>Which types of resources are in use? How are users authorized?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</a:rPr>
              <a:t>Resources access through Grid?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</a:rPr>
              <a:t>Resources accessed without Grid?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  <a:cs typeface="+mn-cs"/>
              </a:rPr>
              <a:t>Where does project want to be in ~5 years?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ea typeface="+mn-ea"/>
                <a:cs typeface="+mn-cs"/>
              </a:rPr>
              <a:t>Are users and resource owners happy with current </a:t>
            </a:r>
            <a:r>
              <a:rPr lang="en-GB" dirty="0" err="1" smtClean="0">
                <a:ea typeface="+mn-ea"/>
                <a:cs typeface="+mn-cs"/>
              </a:rPr>
              <a:t>authN</a:t>
            </a:r>
            <a:r>
              <a:rPr lang="en-GB" dirty="0" smtClean="0">
                <a:ea typeface="+mn-ea"/>
                <a:cs typeface="+mn-cs"/>
              </a:rPr>
              <a:t> and </a:t>
            </a:r>
            <a:r>
              <a:rPr lang="en-GB" dirty="0" err="1" smtClean="0">
                <a:ea typeface="+mn-ea"/>
                <a:cs typeface="+mn-cs"/>
              </a:rPr>
              <a:t>authZ</a:t>
            </a:r>
            <a:r>
              <a:rPr lang="en-GB" dirty="0" smtClean="0">
                <a:ea typeface="+mn-ea"/>
                <a:cs typeface="+mn-cs"/>
              </a:rPr>
              <a:t> schemes?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2562" y="6197242"/>
            <a:ext cx="23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Slide by John White (HIP)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0" charset="-128"/>
              </a:rPr>
              <a:t>CLARIN </a:t>
            </a:r>
            <a:r>
              <a:rPr lang="en-GB" sz="2800" smtClean="0">
                <a:ea typeface="ＭＳ Ｐゴシック" pitchFamily="-110" charset="-128"/>
              </a:rPr>
              <a:t>(1/2)</a:t>
            </a:r>
            <a:endParaRPr lang="en-GB" smtClean="0">
              <a:ea typeface="ＭＳ Ｐゴシック" pitchFamily="-110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0" charset="-128"/>
              </a:rPr>
              <a:t>Dieter Van Uytvanck, MPI for Psycholinguistics</a:t>
            </a:r>
          </a:p>
          <a:p>
            <a:pPr eaLnBrk="1" hangingPunct="1"/>
            <a:r>
              <a:rPr lang="en-GB" smtClean="0">
                <a:ea typeface="ＭＳ Ｐゴシック" pitchFamily="-110" charset="-128"/>
              </a:rPr>
              <a:t>Aim:</a:t>
            </a:r>
          </a:p>
          <a:p>
            <a:pPr lvl="1" eaLnBrk="1" hangingPunct="1"/>
            <a:r>
              <a:rPr lang="en-GB" smtClean="0">
                <a:ea typeface="ＭＳ Ｐゴシック" pitchFamily="-110" charset="-128"/>
              </a:rPr>
              <a:t>Provide language resources and technologies for humanities and social sciences</a:t>
            </a:r>
          </a:p>
          <a:p>
            <a:pPr eaLnBrk="1" hangingPunct="1"/>
            <a:r>
              <a:rPr lang="en-GB" smtClean="0">
                <a:ea typeface="ＭＳ Ｐゴシック" pitchFamily="-110" charset="-128"/>
              </a:rPr>
              <a:t>Typical use-case:</a:t>
            </a:r>
          </a:p>
          <a:p>
            <a:pPr lvl="1" eaLnBrk="1" hangingPunct="1"/>
            <a:r>
              <a:rPr lang="en-GB" smtClean="0">
                <a:ea typeface="ＭＳ Ｐゴシック" pitchFamily="-110" charset="-128"/>
              </a:rPr>
              <a:t>On basis of browsing catalogues and/or searching through data create a virtual collection and process it through work flows using web services</a:t>
            </a:r>
          </a:p>
          <a:p>
            <a:pPr lvl="1" eaLnBrk="1" hangingPunct="1"/>
            <a:endParaRPr lang="en-GB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0" charset="-128"/>
              </a:rPr>
              <a:t>CLARIN </a:t>
            </a:r>
            <a:r>
              <a:rPr lang="en-GB" sz="2800" smtClean="0">
                <a:ea typeface="ＭＳ Ｐゴシック" pitchFamily="-110" charset="-128"/>
              </a:rPr>
              <a:t>(2/2)</a:t>
            </a:r>
            <a:endParaRPr lang="en-GB" smtClean="0">
              <a:ea typeface="ＭＳ Ｐゴシック" pitchFamily="-11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000" smtClean="0">
                <a:ea typeface="ＭＳ Ｐゴシック" pitchFamily="-110" charset="-128"/>
              </a:rPr>
              <a:t>Long term AA objectives: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>
                <a:ea typeface="ＭＳ Ｐゴシック" pitchFamily="-110" charset="-128"/>
              </a:rPr>
              <a:t>Rely on user’s home organization of national AAIs for establishing trust </a:t>
            </a:r>
            <a:r>
              <a:rPr lang="en-US" sz="2600" smtClean="0">
                <a:ea typeface="ＭＳ Ｐゴシック" pitchFamily="-110" charset="-128"/>
                <a:sym typeface="Wingdings" pitchFamily="-110" charset="2"/>
              </a:rPr>
              <a:t> SAML, Shib</a:t>
            </a:r>
            <a:endParaRPr lang="en-GB" sz="260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600" smtClean="0">
                <a:ea typeface="ＭＳ Ｐゴシック" pitchFamily="-110" charset="-128"/>
              </a:rPr>
              <a:t>CLARIN as legal entity to sign contracts with national identity federations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>
                <a:ea typeface="ＭＳ Ｐゴシック" pitchFamily="-110" charset="-128"/>
              </a:rPr>
              <a:t>Rely on eduGAIN to provide trust between national AAIs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smtClean="0">
                <a:ea typeface="ＭＳ Ｐゴシック" pitchFamily="-110" charset="-128"/>
              </a:rPr>
              <a:t>Issues raised: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>
                <a:ea typeface="ＭＳ Ｐゴシック" pitchFamily="-110" charset="-128"/>
              </a:rPr>
              <a:t>License acceptance must be solved (special license service)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>
                <a:ea typeface="ＭＳ Ｐゴシック" pitchFamily="-110" charset="-128"/>
              </a:rPr>
              <a:t>Multi-level WAYFs and attribute release consent confusing for the user</a:t>
            </a:r>
          </a:p>
          <a:p>
            <a:pPr lvl="1" eaLnBrk="1" hangingPunct="1">
              <a:lnSpc>
                <a:spcPct val="80000"/>
              </a:lnSpc>
            </a:pPr>
            <a:endParaRPr lang="en-GB" sz="260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411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400" dirty="0" smtClean="0"/>
              <a:t>DC-net survey: </a:t>
            </a:r>
            <a:r>
              <a:rPr lang="en-US" sz="2400" dirty="0" smtClean="0"/>
              <a:t>How to use existing e-infrastructures by Digital Heritage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and specify requirements for new services:</a:t>
            </a:r>
          </a:p>
          <a:p>
            <a:pPr>
              <a:buFontTx/>
              <a:buChar char="-"/>
            </a:pPr>
            <a:r>
              <a:rPr lang="en-GB" sz="2400" dirty="0" smtClean="0"/>
              <a:t>knowledge of data storage and management is often not available at DCH organisations</a:t>
            </a:r>
          </a:p>
          <a:p>
            <a:pPr>
              <a:buNone/>
            </a:pPr>
            <a:r>
              <a:rPr lang="en-GB" sz="2400" dirty="0" smtClean="0"/>
              <a:t>		- physical storage/backups</a:t>
            </a:r>
          </a:p>
          <a:p>
            <a:pPr>
              <a:buNone/>
            </a:pPr>
            <a:r>
              <a:rPr lang="en-GB" sz="2400" dirty="0" smtClean="0"/>
              <a:t>		- where to locate the data regarding to computing needs</a:t>
            </a:r>
          </a:p>
          <a:p>
            <a:pPr>
              <a:buNone/>
            </a:pPr>
            <a:r>
              <a:rPr lang="en-GB" sz="2400" dirty="0" smtClean="0"/>
              <a:t>		- responsibility/ownership of data</a:t>
            </a:r>
          </a:p>
          <a:p>
            <a:pPr>
              <a:buNone/>
            </a:pPr>
            <a:r>
              <a:rPr lang="en-GB" sz="2400" dirty="0" smtClean="0"/>
              <a:t>		- identity management, secure access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061534"/>
            <a:ext cx="2895600" cy="589632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Material by Rosette Vandenbroucke,</a:t>
            </a:r>
            <a:br>
              <a:rPr lang="nl-NL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SIST-DWTI, Belgium</a:t>
            </a:r>
          </a:p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7255B-4EF9-468F-AC2A-0CBCE784C9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	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7467600" cy="1143000"/>
          </a:xfrm>
        </p:spPr>
        <p:txBody>
          <a:bodyPr/>
          <a:lstStyle/>
          <a:p>
            <a:pPr algn="l" eaLnBrk="1" hangingPunct="1"/>
            <a:r>
              <a:rPr lang="it-IT" sz="4000" b="1" dirty="0" smtClean="0">
                <a:solidFill>
                  <a:srgbClr val="C00000"/>
                </a:solidFill>
                <a:latin typeface="Eurostile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Requirements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125538"/>
            <a:ext cx="7366000" cy="4247317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ct val="10000"/>
              </a:spcBef>
              <a:buFont typeface="Arial" charset="0"/>
              <a:buNone/>
              <a:defRPr/>
            </a:pPr>
            <a:endParaRPr lang="en-GB" sz="600" dirty="0" smtClean="0">
              <a:solidFill>
                <a:srgbClr val="002060"/>
              </a:solidFill>
              <a:latin typeface="Eurostile" pitchFamily="34" charset="0"/>
            </a:endParaRP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Standards and metadata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Automatic extraction of knowledge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Protocols for interoperability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Empowered search engines for complex data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Advanced repositories architectures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Rights management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Use and re-use of content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Advanced services for collections management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Multilingualism</a:t>
            </a:r>
          </a:p>
          <a:p>
            <a:pPr marL="536575" indent="-536575" eaLnBrk="1" hangingPunct="1"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Eurostile" pitchFamily="34" charset="0"/>
              </a:rPr>
              <a:t>Linked data and persistent identifiers</a:t>
            </a:r>
          </a:p>
        </p:txBody>
      </p:sp>
      <p:sp>
        <p:nvSpPr>
          <p:cNvPr id="19460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2060"/>
                </a:solidFill>
              </a:rPr>
              <a:t> </a:t>
            </a:r>
            <a:endParaRPr lang="it-IT" smtClean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403AC-B73A-4741-B4AE-50F6B01EE4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r>
              <a:rPr lang="it-IT">
                <a:solidFill>
                  <a:prstClr val="black">
                    <a:tint val="75000"/>
                  </a:prstClr>
                </a:solidFill>
              </a:rPr>
              <a:t>	</a:t>
            </a:r>
          </a:p>
        </p:txBody>
      </p:sp>
      <p:sp>
        <p:nvSpPr>
          <p:cNvPr id="19464" name="Segnaposto data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it-IT" sz="1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it-IT" sz="12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28600" y="6061534"/>
            <a:ext cx="2895600" cy="5896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Material by Rosette Vandenbroucke,</a:t>
            </a:r>
            <a:b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SIST-DWTI, Belgium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42938"/>
          </a:xfrm>
        </p:spPr>
        <p:txBody>
          <a:bodyPr/>
          <a:lstStyle/>
          <a:p>
            <a:r>
              <a:rPr lang="en-GB" dirty="0" smtClean="0"/>
              <a:t>Grids, clouds, supercomputers,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FF4DE-35E8-46D8-B356-A802AA977617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4282" y="1428736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Grids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Collaborative environment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Distributed resources (political/sociological)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Commodity hardware (also supercomputers)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(HEP) data management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Complex interfaces (bug not feature)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1" y="1428736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Supercomputers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Scarce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Low latency interconnects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Applications peer reviewed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Parallel/coupled applications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Traditional interfaces (login)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Also SC grids (DEISA, </a:t>
            </a:r>
            <a:r>
              <a:rPr lang="en-GB" sz="1800" dirty="0" err="1" smtClean="0">
                <a:solidFill>
                  <a:prstClr val="white"/>
                </a:solidFill>
              </a:rPr>
              <a:t>Teragrid</a:t>
            </a:r>
            <a:r>
              <a:rPr lang="en-GB" sz="1800" dirty="0" smtClean="0">
                <a:solidFill>
                  <a:prstClr val="white"/>
                </a:solidFill>
              </a:rPr>
              <a:t>)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071942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Clouds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Proprietary (implementation)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Economies of scale in management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Commodity hardware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Virtualisation for service provision and encapsulating application environment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Details of physical resources hidden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Simple interfaces (too simple?)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1" y="4071942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Volunteer computing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Simple mechanism to access millions CPUs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Difficult if (much) data involved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Control of environment  </a:t>
            </a:r>
            <a:r>
              <a:rPr lang="en-GB" sz="1800" dirty="0" smtClean="0">
                <a:solidFill>
                  <a:prstClr val="white"/>
                </a:solidFill>
                <a:sym typeface="Wingdings" pitchFamily="2" charset="2"/>
              </a:rPr>
              <a:t> check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  <a:sym typeface="Wingdings" pitchFamily="2" charset="2"/>
              </a:rPr>
              <a:t> Community building – people involved in Science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  <a:sym typeface="Wingdings" pitchFamily="2" charset="2"/>
              </a:rPr>
              <a:t> Potential for huge amounts of real work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3" name="Quad Arrow 12"/>
          <p:cNvSpPr/>
          <p:nvPr/>
        </p:nvSpPr>
        <p:spPr>
          <a:xfrm>
            <a:off x="3571868" y="3000372"/>
            <a:ext cx="1714512" cy="1643074"/>
          </a:xfrm>
          <a:prstGeom prst="quad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eaLnBrk="1" hangingPunct="1"/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40" y="3286125"/>
            <a:ext cx="3157248" cy="12003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pPr eaLnBrk="1" hangingPunct="1"/>
            <a:r>
              <a:rPr lang="en-GB" sz="1800" dirty="0" smtClean="0">
                <a:solidFill>
                  <a:prstClr val="black"/>
                </a:solidFill>
              </a:rPr>
              <a:t>Many different problems:</a:t>
            </a:r>
          </a:p>
          <a:p>
            <a:pPr eaLnBrk="1" hangingPunct="1"/>
            <a:r>
              <a:rPr lang="en-GB" sz="1800" dirty="0" smtClean="0">
                <a:solidFill>
                  <a:prstClr val="black"/>
                </a:solidFill>
              </a:rPr>
              <a:t>Amenable to different solutions</a:t>
            </a:r>
          </a:p>
          <a:p>
            <a:pPr eaLnBrk="1" hangingPunct="1"/>
            <a:endParaRPr lang="en-GB" sz="1800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en-GB" sz="1800" dirty="0" smtClean="0">
                <a:solidFill>
                  <a:prstClr val="black"/>
                </a:solidFill>
              </a:rPr>
              <a:t>No right answer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5715018"/>
            <a:ext cx="6879712" cy="861762"/>
          </a:xfrm>
          <a:prstGeom prst="rect">
            <a:avLst/>
          </a:prstGeom>
          <a:solidFill>
            <a:srgbClr val="FFC000"/>
          </a:solidFill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alibri"/>
                <a:cs typeface="Arial" charset="0"/>
              </a:rPr>
              <a:t>Consider ALL as a combined 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  <a:cs typeface="Arial" charset="0"/>
              </a:rPr>
              <a:t>e-Infrastructure ecosystem</a:t>
            </a:r>
          </a:p>
          <a:p>
            <a:pPr marL="0" lvl="1"/>
            <a:r>
              <a:rPr lang="en-U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Aim for interoperability and combine the resources into a consistent whole</a:t>
            </a:r>
          </a:p>
          <a:p>
            <a:pPr marL="0" lvl="1"/>
            <a:r>
              <a:rPr lang="en-U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Keep applications agile so they can operate in many environments</a:t>
            </a:r>
            <a:endParaRPr lang="en-US" sz="1800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6630312"/>
            <a:ext cx="1752600" cy="227688"/>
          </a:xfrm>
          <a:prstGeom prst="rect">
            <a:avLst/>
          </a:prstGeom>
          <a:noFill/>
        </p:spPr>
        <p:txBody>
          <a:bodyPr wrap="square" lIns="91370" tIns="45687" rIns="91370" bIns="45687" rtlCol="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en-GB" sz="1100" dirty="0" smtClean="0">
                <a:solidFill>
                  <a:srgbClr val="325FAF"/>
                </a:solidFill>
                <a:latin typeface="Arial" charset="0"/>
              </a:rPr>
              <a:t>Slide by Ian Bird</a:t>
            </a:r>
            <a:endParaRPr lang="en-GB" sz="1100" dirty="0">
              <a:solidFill>
                <a:srgbClr val="325FA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24" charset="-128"/>
              </a:rPr>
              <a:t>Grid Services Over Cloud Resources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57200" y="2776538"/>
            <a:ext cx="8153400" cy="2671762"/>
            <a:chOff x="457200" y="2205598"/>
            <a:chExt cx="8154142" cy="2671202"/>
          </a:xfrm>
        </p:grpSpPr>
        <p:pic>
          <p:nvPicPr>
            <p:cNvPr id="16413" name="Picture 1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7200" y="2281798"/>
              <a:ext cx="3751146" cy="25950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414" name="Picture 1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480651" y="2205598"/>
              <a:ext cx="3861295" cy="26712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415" name="Picture 1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70345" y="2205598"/>
              <a:ext cx="3640997" cy="25188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922463" y="3386138"/>
            <a:ext cx="5427662" cy="1447800"/>
            <a:chOff x="1591732" y="3962400"/>
            <a:chExt cx="5427136" cy="1447800"/>
          </a:xfrm>
        </p:grpSpPr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1591732" y="3962400"/>
              <a:ext cx="1752600" cy="1447800"/>
              <a:chOff x="1141413" y="2362200"/>
              <a:chExt cx="1220787" cy="914400"/>
            </a:xfrm>
          </p:grpSpPr>
          <p:pic>
            <p:nvPicPr>
              <p:cNvPr id="16411" name="Picture 9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141413" y="2362200"/>
                <a:ext cx="6111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Picture 9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751013" y="2362200"/>
                <a:ext cx="6111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3429000" y="3962400"/>
              <a:ext cx="1752600" cy="1447800"/>
              <a:chOff x="1141413" y="2362200"/>
              <a:chExt cx="1220787" cy="914400"/>
            </a:xfrm>
          </p:grpSpPr>
          <p:pic>
            <p:nvPicPr>
              <p:cNvPr id="16409" name="Picture 9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141413" y="2362200"/>
                <a:ext cx="6111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0" name="Picture 9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751013" y="2362200"/>
                <a:ext cx="6111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5266268" y="3962400"/>
              <a:ext cx="1752600" cy="1447800"/>
              <a:chOff x="1141413" y="2362200"/>
              <a:chExt cx="1220787" cy="914400"/>
            </a:xfrm>
          </p:grpSpPr>
          <p:pic>
            <p:nvPicPr>
              <p:cNvPr id="16407" name="Picture 9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141413" y="2362200"/>
                <a:ext cx="6111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9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751013" y="2362200"/>
                <a:ext cx="6111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9" name="Rectangle 79"/>
          <p:cNvSpPr>
            <a:spLocks noChangeArrowheads="1"/>
          </p:cNvSpPr>
          <p:nvPr/>
        </p:nvSpPr>
        <p:spPr bwMode="auto">
          <a:xfrm>
            <a:off x="228600" y="2095500"/>
            <a:ext cx="8534400" cy="3200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en-US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Grid Resource Center</a:t>
            </a:r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auto">
          <a:xfrm>
            <a:off x="457200" y="3771900"/>
            <a:ext cx="1371600" cy="13668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StratusLab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Distribution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Private</a:t>
            </a:r>
            <a:b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Cloud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5713413" y="5443538"/>
            <a:ext cx="1982787" cy="1338262"/>
            <a:chOff x="3352800" y="3544888"/>
            <a:chExt cx="3050228" cy="2057401"/>
          </a:xfrm>
        </p:grpSpPr>
        <p:pic>
          <p:nvPicPr>
            <p:cNvPr id="16399" name="Picture 1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429000" y="3544888"/>
              <a:ext cx="2974028" cy="2057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400" name="Picture 39" descr="logo_aws.g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352800" y="4646613"/>
              <a:ext cx="1364602" cy="498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21" descr="Picture 5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436561" y="4305299"/>
              <a:ext cx="1811839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371210" y="3838574"/>
              <a:ext cx="1572390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20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724400" y="4840288"/>
              <a:ext cx="1209562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AutoShape 17"/>
          <p:cNvSpPr>
            <a:spLocks noChangeArrowheads="1"/>
          </p:cNvSpPr>
          <p:nvPr/>
        </p:nvSpPr>
        <p:spPr bwMode="auto">
          <a:xfrm rot="-1965486">
            <a:off x="5175250" y="4475163"/>
            <a:ext cx="685800" cy="1354137"/>
          </a:xfrm>
          <a:prstGeom prst="downArrow">
            <a:avLst>
              <a:gd name="adj1" fmla="val 58657"/>
              <a:gd name="adj2" fmla="val 49519"/>
            </a:avLst>
          </a:prstGeom>
          <a:solidFill>
            <a:srgbClr val="004080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1938338" y="2933700"/>
            <a:ext cx="5410200" cy="3762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Cloud API</a:t>
            </a:r>
          </a:p>
        </p:txBody>
      </p:sp>
      <p:sp>
        <p:nvSpPr>
          <p:cNvPr id="16394" name="AutoShape 19"/>
          <p:cNvSpPr>
            <a:spLocks noChangeArrowheads="1"/>
          </p:cNvSpPr>
          <p:nvPr/>
        </p:nvSpPr>
        <p:spPr bwMode="auto">
          <a:xfrm>
            <a:off x="1922463" y="24765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32425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Grid Services</a:t>
            </a: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4343400" y="5867400"/>
            <a:ext cx="1214438" cy="838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Public</a:t>
            </a:r>
            <a:b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Clouds</a:t>
            </a:r>
          </a:p>
        </p:txBody>
      </p:sp>
      <p:sp>
        <p:nvSpPr>
          <p:cNvPr id="52" name="AutoShape 17"/>
          <p:cNvSpPr>
            <a:spLocks noChangeArrowheads="1"/>
          </p:cNvSpPr>
          <p:nvPr/>
        </p:nvSpPr>
        <p:spPr bwMode="auto">
          <a:xfrm rot="4277228">
            <a:off x="5126038" y="1236662"/>
            <a:ext cx="685800" cy="1501775"/>
          </a:xfrm>
          <a:prstGeom prst="downArrow">
            <a:avLst>
              <a:gd name="adj1" fmla="val 58657"/>
              <a:gd name="adj2" fmla="val 49494"/>
            </a:avLst>
          </a:prstGeom>
          <a:solidFill>
            <a:srgbClr val="004080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AutoShape 17"/>
          <p:cNvSpPr>
            <a:spLocks noChangeArrowheads="1"/>
          </p:cNvSpPr>
          <p:nvPr/>
        </p:nvSpPr>
        <p:spPr bwMode="auto">
          <a:xfrm rot="1957035">
            <a:off x="6099175" y="2066925"/>
            <a:ext cx="685800" cy="777875"/>
          </a:xfrm>
          <a:prstGeom prst="downArrow">
            <a:avLst>
              <a:gd name="adj1" fmla="val 58657"/>
              <a:gd name="adj2" fmla="val 49414"/>
            </a:avLst>
          </a:prstGeom>
          <a:solidFill>
            <a:srgbClr val="004080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24600" y="1104900"/>
            <a:ext cx="19050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users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010" y="5867400"/>
            <a:ext cx="2818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a typeface="ＭＳ Ｐゴシック" pitchFamily="124" charset="-128"/>
              </a:rPr>
              <a:t>Slide by </a:t>
            </a:r>
            <a:r>
              <a:rPr lang="en-US" sz="1800" dirty="0" err="1" smtClean="0">
                <a:ea typeface="ＭＳ Ｐゴシック" pitchFamily="124" charset="-128"/>
              </a:rPr>
              <a:t>C.Loomis</a:t>
            </a:r>
            <a:endParaRPr lang="en-US" dirty="0" smtClean="0">
              <a:ea typeface="ＭＳ Ｐゴシック" pitchFamily="124" charset="-128"/>
              <a:hlinkClick r:id="rId9"/>
            </a:endParaRPr>
          </a:p>
          <a:p>
            <a:r>
              <a:rPr lang="en-US" sz="2000" dirty="0" smtClean="0">
                <a:ea typeface="ＭＳ Ｐゴシック" pitchFamily="124" charset="-128"/>
                <a:hlinkClick r:id="rId9"/>
              </a:rPr>
              <a:t>http://stratuslab.eu/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Clouds - Questions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40755"/>
          </a:xfrm>
        </p:spPr>
        <p:txBody>
          <a:bodyPr/>
          <a:lstStyle/>
          <a:p>
            <a:r>
              <a:rPr lang="en-US" sz="2400" dirty="0" smtClean="0"/>
              <a:t>Data is precious to researchers</a:t>
            </a:r>
          </a:p>
          <a:p>
            <a:pPr lvl="1"/>
            <a:r>
              <a:rPr lang="en-US" sz="2000" dirty="0" smtClean="0"/>
              <a:t>Are they prepared to trust it to someone else?</a:t>
            </a:r>
          </a:p>
          <a:p>
            <a:pPr lvl="1"/>
            <a:r>
              <a:rPr lang="en-US" sz="2000" dirty="0" smtClean="0"/>
              <a:t>SSH does not get its data from scientific instruments but rather corpus of material to which it adds value with annotations, establishing relationships etc. </a:t>
            </a:r>
          </a:p>
          <a:p>
            <a:r>
              <a:rPr lang="en-US" sz="2400" dirty="0" smtClean="0"/>
              <a:t>Public </a:t>
            </a:r>
            <a:r>
              <a:rPr lang="en-US" sz="2400" dirty="0" err="1" smtClean="0"/>
              <a:t>vs</a:t>
            </a:r>
            <a:r>
              <a:rPr lang="en-US" sz="2400" dirty="0" smtClean="0"/>
              <a:t> private clouds</a:t>
            </a:r>
          </a:p>
          <a:p>
            <a:pPr lvl="1"/>
            <a:r>
              <a:rPr lang="en-US" sz="2000" dirty="0" smtClean="0"/>
              <a:t>Location independence: means you may not know where data is stored and hence under which jurisdiction it is held</a:t>
            </a:r>
          </a:p>
          <a:p>
            <a:pPr lvl="1"/>
            <a:r>
              <a:rPr lang="en-US" sz="2000" dirty="0" smtClean="0"/>
              <a:t>Public : Terms and conditions of service (SLA etc.) vary*</a:t>
            </a:r>
          </a:p>
          <a:p>
            <a:r>
              <a:rPr lang="en-US" sz="2400" dirty="0" smtClean="0"/>
              <a:t>Interoperability</a:t>
            </a:r>
          </a:p>
          <a:p>
            <a:pPr lvl="1"/>
            <a:r>
              <a:rPr lang="en-US" sz="2000" dirty="0" smtClean="0"/>
              <a:t>Can you link (build chains/workflows) between different cloud systems?</a:t>
            </a:r>
          </a:p>
          <a:p>
            <a:pPr lvl="1"/>
            <a:r>
              <a:rPr lang="en-US" sz="2000" dirty="0" smtClean="0"/>
              <a:t>Can you use the same identity across different cloud systems?</a:t>
            </a:r>
            <a:br>
              <a:rPr lang="en-US" sz="2000" dirty="0" smtClean="0"/>
            </a:br>
            <a:endParaRPr lang="en-US" sz="2400" dirty="0" smtClean="0"/>
          </a:p>
          <a:p>
            <a:pPr>
              <a:buNone/>
            </a:pPr>
            <a:r>
              <a:rPr lang="en-US" sz="1200" dirty="0" smtClean="0"/>
              <a:t>*	Bradshaw, Simon, Millard, Christopher and Walden, Ian, Contracts for Clouds: Comparison and Analysis of the Terms and Conditions of Cloud Computing Services. Queen Mary School of Law Legal Studies Research Paper No. 63/2010. Available at SSRN: http://ssrn.com/abstract=1662374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41E91-5EBD-46FA-AF94-E1A7A9C1FC4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Bob Jones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16FF-52D6-4366-86BE-54C9F172BB6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4" descr="Grid-Layer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85595" y="887146"/>
            <a:ext cx="5201005" cy="566605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43804" y="544246"/>
            <a:ext cx="470446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e-Infrastructure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Bob Jones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9906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mtClean="0"/>
              <a:t>The Ecosystem of</a:t>
            </a:r>
            <a:br>
              <a:rPr lang="en-US" smtClean="0"/>
            </a:br>
            <a:r>
              <a:rPr lang="en-US" smtClean="0"/>
              <a:t>“Inter-Cloud” Trust Management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B15469-7827-4B9C-8182-66B607F7707B}" type="slidenum">
              <a:rPr lang="en-US">
                <a:solidFill>
                  <a:srgbClr val="808080"/>
                </a:solidFill>
              </a:rPr>
              <a:pPr/>
              <a:t>20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8616614">
            <a:off x="340538" y="2747527"/>
            <a:ext cx="2895600" cy="1447800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prstClr val="white"/>
              </a:gs>
              <a:gs pos="96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sz="2000" smtClean="0">
                <a:solidFill>
                  <a:srgbClr val="FFFFFF"/>
                </a:solidFill>
                <a:cs typeface="Arial" charset="0"/>
              </a:rPr>
              <a:t>University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n-US" sz="2000" smtClean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n-US" sz="2000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1108930">
            <a:off x="2206625" y="1350963"/>
            <a:ext cx="2895600" cy="1447800"/>
            <a:chOff x="1219200" y="1676400"/>
            <a:chExt cx="2895600" cy="1447800"/>
          </a:xfrm>
        </p:grpSpPr>
        <p:sp>
          <p:nvSpPr>
            <p:cNvPr id="10" name="Oval 9"/>
            <p:cNvSpPr/>
            <p:nvPr/>
          </p:nvSpPr>
          <p:spPr>
            <a:xfrm>
              <a:off x="1219200" y="1676400"/>
              <a:ext cx="2895600" cy="1447800"/>
            </a:xfrm>
            <a:prstGeom prst="ellipse">
              <a:avLst/>
            </a:prstGeom>
            <a:gradFill flip="none" rotWithShape="1">
              <a:gsLst>
                <a:gs pos="4000">
                  <a:schemeClr val="accent1">
                    <a:lumMod val="60000"/>
                    <a:lumOff val="40000"/>
                  </a:schemeClr>
                </a:gs>
                <a:gs pos="100000">
                  <a:prstClr val="white"/>
                </a:gs>
                <a:gs pos="96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/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University</a:t>
              </a: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2057400"/>
              <a:ext cx="2133600" cy="1066800"/>
            </a:xfrm>
            <a:prstGeom prst="ellipse">
              <a:avLst/>
            </a:prstGeom>
            <a:gradFill flip="none" rotWithShape="1">
              <a:gsLst>
                <a:gs pos="4000">
                  <a:schemeClr val="accent1">
                    <a:lumMod val="60000"/>
                    <a:lumOff val="40000"/>
                  </a:schemeClr>
                </a:gs>
                <a:gs pos="100000">
                  <a:prstClr val="white"/>
                </a:gs>
                <a:gs pos="96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/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Campus</a:t>
              </a: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66900" y="2438400"/>
              <a:ext cx="1600200" cy="685800"/>
            </a:xfrm>
            <a:prstGeom prst="ellipse">
              <a:avLst/>
            </a:prstGeom>
            <a:gradFill flip="none" rotWithShape="1">
              <a:gsLst>
                <a:gs pos="4000">
                  <a:schemeClr val="accent1">
                    <a:lumMod val="60000"/>
                    <a:lumOff val="40000"/>
                  </a:schemeClr>
                </a:gs>
                <a:gs pos="100000">
                  <a:prstClr val="white"/>
                </a:gs>
                <a:gs pos="96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Dept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2627001">
            <a:off x="4529138" y="2028825"/>
            <a:ext cx="4411662" cy="1868488"/>
            <a:chOff x="3736210" y="2971800"/>
            <a:chExt cx="4569590" cy="1869429"/>
          </a:xfrm>
        </p:grpSpPr>
        <p:sp>
          <p:nvSpPr>
            <p:cNvPr id="14" name="Oval 13"/>
            <p:cNvSpPr/>
            <p:nvPr/>
          </p:nvSpPr>
          <p:spPr>
            <a:xfrm>
              <a:off x="3736210" y="2971800"/>
              <a:ext cx="4569590" cy="1869429"/>
            </a:xfrm>
            <a:prstGeom prst="ellipse">
              <a:avLst/>
            </a:prstGeom>
            <a:gradFill flip="none" rotWithShape="1">
              <a:gsLst>
                <a:gs pos="4000">
                  <a:schemeClr val="accent2">
                    <a:lumMod val="40000"/>
                    <a:lumOff val="60000"/>
                  </a:schemeClr>
                </a:gs>
                <a:gs pos="100000">
                  <a:prstClr val="white"/>
                </a:gs>
                <a:gs pos="96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/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Government Cloud</a:t>
              </a: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3695700"/>
              <a:ext cx="2133600" cy="1066800"/>
            </a:xfrm>
            <a:prstGeom prst="ellipse">
              <a:avLst/>
            </a:prstGeom>
            <a:gradFill flip="none" rotWithShape="1">
              <a:gsLst>
                <a:gs pos="4000">
                  <a:schemeClr val="accent2">
                    <a:lumMod val="40000"/>
                    <a:lumOff val="60000"/>
                  </a:schemeClr>
                </a:gs>
                <a:gs pos="100000">
                  <a:prstClr val="white"/>
                </a:gs>
                <a:gs pos="96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/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Agency</a:t>
              </a: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91200" y="3695700"/>
              <a:ext cx="2133600" cy="1066800"/>
            </a:xfrm>
            <a:prstGeom prst="ellipse">
              <a:avLst/>
            </a:prstGeom>
            <a:gradFill flip="none" rotWithShape="1">
              <a:gsLst>
                <a:gs pos="4000">
                  <a:schemeClr val="accent2">
                    <a:lumMod val="40000"/>
                    <a:lumOff val="60000"/>
                  </a:schemeClr>
                </a:gs>
                <a:gs pos="100000">
                  <a:prstClr val="white"/>
                </a:gs>
                <a:gs pos="96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/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Agency</a:t>
              </a: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  <a:p>
              <a:pPr eaLnBrk="1" hangingPunct="1"/>
              <a:endParaRPr lang="en-US" sz="200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57900" y="4076700"/>
              <a:ext cx="1600200" cy="685800"/>
            </a:xfrm>
            <a:prstGeom prst="ellipse">
              <a:avLst/>
            </a:prstGeom>
            <a:gradFill flip="none" rotWithShape="1">
              <a:gsLst>
                <a:gs pos="4000">
                  <a:schemeClr val="accent2">
                    <a:lumMod val="40000"/>
                    <a:lumOff val="60000"/>
                  </a:schemeClr>
                </a:gs>
                <a:gs pos="100000">
                  <a:prstClr val="white"/>
                </a:gs>
                <a:gs pos="96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Dept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457700" y="4076700"/>
              <a:ext cx="1600200" cy="685800"/>
            </a:xfrm>
            <a:prstGeom prst="ellipse">
              <a:avLst/>
            </a:prstGeom>
            <a:gradFill flip="none" rotWithShape="1">
              <a:gsLst>
                <a:gs pos="4000">
                  <a:schemeClr val="accent2">
                    <a:lumMod val="40000"/>
                    <a:lumOff val="60000"/>
                  </a:schemeClr>
                </a:gs>
                <a:gs pos="100000">
                  <a:prstClr val="white"/>
                </a:gs>
                <a:gs pos="96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Dept</a:t>
              </a:r>
            </a:p>
          </p:txBody>
        </p:sp>
      </p:grpSp>
      <p:sp>
        <p:nvSpPr>
          <p:cNvPr id="6" name="Oval 5"/>
          <p:cNvSpPr/>
          <p:nvPr/>
        </p:nvSpPr>
        <p:spPr>
          <a:xfrm rot="18569785">
            <a:off x="863991" y="3061091"/>
            <a:ext cx="2133600" cy="1066800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prstClr val="white"/>
              </a:gs>
              <a:gs pos="96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sz="2000" smtClean="0">
                <a:solidFill>
                  <a:srgbClr val="FFFFFF"/>
                </a:solidFill>
                <a:cs typeface="Arial" charset="0"/>
              </a:rPr>
              <a:t>Campus</a:t>
            </a:r>
          </a:p>
          <a:p>
            <a:pPr eaLnBrk="1" hangingPunct="1"/>
            <a:endParaRPr lang="en-US" sz="2000" smtClean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en-US" sz="2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 rot="18569785">
            <a:off x="1270533" y="3380952"/>
            <a:ext cx="1600200" cy="685800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prstClr val="white"/>
              </a:gs>
              <a:gs pos="96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>
                <a:solidFill>
                  <a:srgbClr val="FFFFFF"/>
                </a:solidFill>
              </a:rPr>
              <a:t>Dept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 rot="916421">
            <a:off x="1592263" y="4337050"/>
            <a:ext cx="2941637" cy="1489075"/>
            <a:chOff x="2440311" y="4343400"/>
            <a:chExt cx="2941464" cy="1488430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40809" y="4343400"/>
              <a:ext cx="2895600" cy="1488430"/>
              <a:chOff x="2440809" y="4343400"/>
              <a:chExt cx="2895600" cy="1488430"/>
            </a:xfrm>
          </p:grpSpPr>
          <p:sp>
            <p:nvSpPr>
              <p:cNvPr id="23" name="Oval 22"/>
              <p:cNvSpPr/>
              <p:nvPr/>
            </p:nvSpPr>
            <p:spPr>
              <a:xfrm rot="10800000" flipV="1">
                <a:off x="2440809" y="4384030"/>
                <a:ext cx="2895600" cy="14478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CDB0DC"/>
                  </a:gs>
                  <a:gs pos="96000">
                    <a:srgbClr val="A270CA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 rot="10800000" flipV="1">
                <a:off x="2819400" y="4343400"/>
                <a:ext cx="2133600" cy="10668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CDB0DC"/>
                  </a:gs>
                  <a:gs pos="96000">
                    <a:srgbClr val="A270CA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  <a:p>
                <a:pPr eaLnBrk="1" hangingPunct="1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Corporation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 rot="10800000" flipV="1">
                <a:off x="3048000" y="4343400"/>
                <a:ext cx="1600200" cy="6858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CDB0DC"/>
                  </a:gs>
                  <a:gs pos="96000">
                    <a:srgbClr val="A270CA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Dept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044596">
              <a:off x="2440311" y="5044481"/>
              <a:ext cx="1702694" cy="58151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l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 Commercial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20948232">
              <a:off x="3647004" y="5369107"/>
              <a:ext cx="1211077" cy="31380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434880"/>
                </a:avLst>
              </a:prstTxWarp>
              <a:spAutoFit/>
            </a:bodyPr>
            <a:lstStyle/>
            <a:p>
              <a:pPr algn="l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 Public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9686983">
              <a:off x="4357848" y="5040834"/>
              <a:ext cx="1023927" cy="40011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279010"/>
                </a:avLst>
              </a:prstTxWarp>
              <a:spAutoFit/>
            </a:bodyPr>
            <a:lstStyle/>
            <a:p>
              <a:pPr algn="l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Cloud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-525787">
            <a:off x="4516438" y="4344988"/>
            <a:ext cx="2940050" cy="1487487"/>
            <a:chOff x="2440311" y="4343400"/>
            <a:chExt cx="2941464" cy="1488430"/>
          </a:xfrm>
        </p:grpSpPr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2440809" y="4343400"/>
              <a:ext cx="2895600" cy="1488430"/>
              <a:chOff x="2440809" y="4343400"/>
              <a:chExt cx="2895600" cy="1488430"/>
            </a:xfrm>
          </p:grpSpPr>
          <p:sp>
            <p:nvSpPr>
              <p:cNvPr id="45" name="Oval 44"/>
              <p:cNvSpPr/>
              <p:nvPr/>
            </p:nvSpPr>
            <p:spPr>
              <a:xfrm rot="10800000" flipV="1">
                <a:off x="2440809" y="4384030"/>
                <a:ext cx="2895600" cy="14478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CDB0DC"/>
                  </a:gs>
                  <a:gs pos="96000">
                    <a:srgbClr val="A270CA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 rot="10800000" flipV="1">
                <a:off x="2819400" y="4343400"/>
                <a:ext cx="2133600" cy="10668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CDB0DC"/>
                  </a:gs>
                  <a:gs pos="96000">
                    <a:srgbClr val="A270CA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  <a:p>
                <a:pPr eaLnBrk="1" hangingPunct="1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Corporation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 rot="10800000" flipV="1">
                <a:off x="3048000" y="4343400"/>
                <a:ext cx="1600200" cy="6858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CDB0DC"/>
                  </a:gs>
                  <a:gs pos="96000">
                    <a:srgbClr val="A270CA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Dept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rot="1044596">
              <a:off x="2440311" y="5044481"/>
              <a:ext cx="1702694" cy="58151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l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 Commercial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20948232">
              <a:off x="3647004" y="5369107"/>
              <a:ext cx="1211077" cy="31380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434880"/>
                </a:avLst>
              </a:prstTxWarp>
              <a:spAutoFit/>
            </a:bodyPr>
            <a:lstStyle/>
            <a:p>
              <a:pPr algn="l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 Public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9686983">
              <a:off x="4357848" y="5040834"/>
              <a:ext cx="1023927" cy="40011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279010"/>
                </a:avLst>
              </a:prstTxWarp>
              <a:spAutoFit/>
            </a:bodyPr>
            <a:lstStyle/>
            <a:p>
              <a:pPr algn="l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Cloud</a:t>
              </a:r>
            </a:p>
          </p:txBody>
        </p:sp>
      </p:grpSp>
      <p:sp>
        <p:nvSpPr>
          <p:cNvPr id="50" name="Freeform 49"/>
          <p:cNvSpPr>
            <a:spLocks noChangeArrowheads="1"/>
          </p:cNvSpPr>
          <p:nvPr/>
        </p:nvSpPr>
        <p:spPr bwMode="auto">
          <a:xfrm>
            <a:off x="2590800" y="2681288"/>
            <a:ext cx="3276600" cy="1828800"/>
          </a:xfrm>
          <a:custGeom>
            <a:avLst/>
            <a:gdLst>
              <a:gd name="T0" fmla="*/ 713544 w 3115391"/>
              <a:gd name="T1" fmla="*/ 1755240 h 1619287"/>
              <a:gd name="T2" fmla="*/ 1010380 w 3115391"/>
              <a:gd name="T3" fmla="*/ 970592 h 1619287"/>
              <a:gd name="T4" fmla="*/ 51375 w 3115391"/>
              <a:gd name="T5" fmla="*/ 774430 h 1619287"/>
              <a:gd name="T6" fmla="*/ 1318631 w 3115391"/>
              <a:gd name="T7" fmla="*/ 627308 h 1619287"/>
              <a:gd name="T8" fmla="*/ 1307214 w 3115391"/>
              <a:gd name="T9" fmla="*/ 2043 h 1619287"/>
              <a:gd name="T10" fmla="*/ 2072135 w 3115391"/>
              <a:gd name="T11" fmla="*/ 639569 h 1619287"/>
              <a:gd name="T12" fmla="*/ 3156724 w 3115391"/>
              <a:gd name="T13" fmla="*/ 541487 h 1619287"/>
              <a:gd name="T14" fmla="*/ 2791389 w 3115391"/>
              <a:gd name="T15" fmla="*/ 1129973 h 1619287"/>
              <a:gd name="T16" fmla="*/ 2985474 w 3115391"/>
              <a:gd name="T17" fmla="*/ 1804280 h 1619287"/>
              <a:gd name="T18" fmla="*/ 2094969 w 3115391"/>
              <a:gd name="T19" fmla="*/ 1277095 h 1619287"/>
              <a:gd name="T20" fmla="*/ 782045 w 3115391"/>
              <a:gd name="T21" fmla="*/ 1816539 h 16192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15391"/>
              <a:gd name="T34" fmla="*/ 0 h 1619287"/>
              <a:gd name="T35" fmla="*/ 3115391 w 3115391"/>
              <a:gd name="T36" fmla="*/ 1619287 h 16192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15391" h="1619287">
                <a:moveTo>
                  <a:pt x="678438" y="1554154"/>
                </a:moveTo>
                <a:cubicBezTo>
                  <a:pt x="872019" y="1279146"/>
                  <a:pt x="1065601" y="1004139"/>
                  <a:pt x="960669" y="859398"/>
                </a:cubicBezTo>
                <a:cubicBezTo>
                  <a:pt x="855737" y="714657"/>
                  <a:pt x="0" y="736368"/>
                  <a:pt x="48847" y="685709"/>
                </a:cubicBezTo>
                <a:cubicBezTo>
                  <a:pt x="97695" y="635050"/>
                  <a:pt x="1054745" y="669425"/>
                  <a:pt x="1253754" y="555442"/>
                </a:cubicBezTo>
                <a:cubicBezTo>
                  <a:pt x="1452763" y="441459"/>
                  <a:pt x="1123494" y="0"/>
                  <a:pt x="1242899" y="1809"/>
                </a:cubicBezTo>
                <a:cubicBezTo>
                  <a:pt x="1362304" y="3618"/>
                  <a:pt x="1677100" y="486691"/>
                  <a:pt x="1970186" y="566298"/>
                </a:cubicBezTo>
                <a:cubicBezTo>
                  <a:pt x="2263272" y="645905"/>
                  <a:pt x="2887435" y="407083"/>
                  <a:pt x="3001413" y="479453"/>
                </a:cubicBezTo>
                <a:cubicBezTo>
                  <a:pt x="3115391" y="551823"/>
                  <a:pt x="2681189" y="814166"/>
                  <a:pt x="2654052" y="1000520"/>
                </a:cubicBezTo>
                <a:cubicBezTo>
                  <a:pt x="2626915" y="1186874"/>
                  <a:pt x="2948947" y="1575865"/>
                  <a:pt x="2838588" y="1597576"/>
                </a:cubicBezTo>
                <a:cubicBezTo>
                  <a:pt x="2728229" y="1619287"/>
                  <a:pt x="2341066" y="1128978"/>
                  <a:pt x="1991896" y="1130787"/>
                </a:cubicBezTo>
                <a:cubicBezTo>
                  <a:pt x="1642726" y="1132596"/>
                  <a:pt x="743568" y="1608431"/>
                  <a:pt x="743568" y="1608431"/>
                </a:cubicBezTo>
              </a:path>
            </a:pathLst>
          </a:custGeom>
          <a:solidFill>
            <a:srgbClr val="FFF97F"/>
          </a:solidFill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lnSpc>
                <a:spcPts val="2100"/>
              </a:lnSpc>
            </a:pPr>
            <a:r>
              <a:rPr 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Trust</a:t>
            </a:r>
          </a:p>
          <a:p>
            <a:pPr eaLnBrk="1" hangingPunct="1">
              <a:lnSpc>
                <a:spcPts val="2100"/>
              </a:lnSpc>
            </a:pPr>
            <a:r>
              <a:rPr 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Relationships</a:t>
            </a:r>
          </a:p>
        </p:txBody>
      </p:sp>
      <p:sp>
        <p:nvSpPr>
          <p:cNvPr id="51" name="Isosceles Triangle 50"/>
          <p:cNvSpPr>
            <a:spLocks noChangeArrowheads="1"/>
          </p:cNvSpPr>
          <p:nvPr/>
        </p:nvSpPr>
        <p:spPr bwMode="auto">
          <a:xfrm rot="-5121146">
            <a:off x="2611438" y="3303587"/>
            <a:ext cx="381000" cy="346075"/>
          </a:xfrm>
          <a:prstGeom prst="triangle">
            <a:avLst>
              <a:gd name="adj" fmla="val 50000"/>
            </a:avLst>
          </a:prstGeom>
          <a:solidFill>
            <a:srgbClr val="FFF97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Isosceles Triangle 52"/>
          <p:cNvSpPr>
            <a:spLocks noChangeArrowheads="1"/>
          </p:cNvSpPr>
          <p:nvPr/>
        </p:nvSpPr>
        <p:spPr bwMode="auto">
          <a:xfrm rot="-1455773">
            <a:off x="3759200" y="2592388"/>
            <a:ext cx="381000" cy="330200"/>
          </a:xfrm>
          <a:prstGeom prst="triangle">
            <a:avLst>
              <a:gd name="adj" fmla="val 50000"/>
            </a:avLst>
          </a:prstGeom>
          <a:solidFill>
            <a:srgbClr val="FFF97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Isosceles Triangle 53"/>
          <p:cNvSpPr>
            <a:spLocks noChangeArrowheads="1"/>
          </p:cNvSpPr>
          <p:nvPr/>
        </p:nvSpPr>
        <p:spPr bwMode="auto">
          <a:xfrm rot="3379000">
            <a:off x="5437187" y="3109913"/>
            <a:ext cx="498475" cy="330200"/>
          </a:xfrm>
          <a:prstGeom prst="triangle">
            <a:avLst>
              <a:gd name="adj" fmla="val 50000"/>
            </a:avLst>
          </a:prstGeom>
          <a:solidFill>
            <a:srgbClr val="FFF97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 rot="8160757">
            <a:off x="5226050" y="4205288"/>
            <a:ext cx="500063" cy="330200"/>
          </a:xfrm>
          <a:prstGeom prst="triangle">
            <a:avLst>
              <a:gd name="adj" fmla="val 50000"/>
            </a:avLst>
          </a:prstGeom>
          <a:solidFill>
            <a:srgbClr val="FFF97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162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-8557321">
            <a:off x="3184525" y="4238625"/>
            <a:ext cx="500063" cy="330200"/>
          </a:xfrm>
          <a:prstGeom prst="triangle">
            <a:avLst>
              <a:gd name="adj" fmla="val 57764"/>
            </a:avLst>
          </a:prstGeom>
          <a:solidFill>
            <a:srgbClr val="FFF97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12660004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09800" y="4800600"/>
            <a:ext cx="4173538" cy="1938338"/>
          </a:xfrm>
          <a:prstGeom prst="rect">
            <a:avLst/>
          </a:prstGeom>
          <a:solidFill>
            <a:schemeClr val="tx1">
              <a:alpha val="4313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Need for: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 Federated identity models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 Role-based authorization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 Virtual organizations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 Something like the IGTF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16FF-52D6-4366-86BE-54C9F172BB6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" name="Picture 3" descr="edgi_projec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0"/>
            <a:ext cx="80865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850923" y="3224227"/>
            <a:ext cx="653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by EDGI project         http://edgi-project.eu/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58C9F-B686-47FA-9BD6-5DB279C4BC8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985" y="18650"/>
            <a:ext cx="9161985" cy="683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2548907"/>
            <a:ext cx="8874596" cy="22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27038"/>
            <a:ext cx="8077248" cy="61309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200" b="1" dirty="0" smtClean="0">
                <a:solidFill>
                  <a:srgbClr val="2B519A"/>
                </a:solidFill>
                <a:latin typeface="Arial"/>
              </a:rPr>
              <a:t>EEF thinks it can address some of these requirements by </a:t>
            </a:r>
            <a:r>
              <a:rPr lang="en-US" sz="2200" b="1" dirty="0" err="1" smtClean="0">
                <a:solidFill>
                  <a:srgbClr val="2B519A"/>
                </a:solidFill>
                <a:latin typeface="Arial"/>
              </a:rPr>
              <a:t>harmonising</a:t>
            </a:r>
            <a:r>
              <a:rPr lang="en-US" sz="2200" b="1" dirty="0" smtClean="0">
                <a:solidFill>
                  <a:srgbClr val="2B519A"/>
                </a:solidFill>
                <a:latin typeface="Arial"/>
              </a:rPr>
              <a:t> existing services so users get a consistent access to all e-infrastructure resources:</a:t>
            </a:r>
          </a:p>
          <a:p>
            <a:pPr algn="l"/>
            <a:endParaRPr lang="en-GB" sz="2000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519A"/>
                </a:solidFill>
                <a:latin typeface="Arial"/>
              </a:rPr>
              <a:t> Single sign-on – ensure same identify can be used across network/HPC/grid/clouds by </a:t>
            </a:r>
            <a:r>
              <a:rPr lang="en-US" sz="2000" dirty="0" err="1" smtClean="0">
                <a:solidFill>
                  <a:srgbClr val="2B519A"/>
                </a:solidFill>
                <a:latin typeface="Arial"/>
              </a:rPr>
              <a:t>harmonising</a:t>
            </a: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policies for Authentication, Authorization and eventually Accounting and Auditing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2B519A"/>
                </a:solidFill>
                <a:latin typeface="Arial"/>
              </a:rPr>
              <a:t>needs technical developments and a review of policies by all parties</a:t>
            </a:r>
            <a:r>
              <a:rPr lang="en-US" sz="2000" dirty="0" smtClean="0">
                <a:solidFill>
                  <a:srgbClr val="2B519A"/>
                </a:solidFill>
                <a:latin typeface="Arial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</a:rPr>
            </a:br>
            <a:endParaRPr lang="en-GB" sz="2000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519A"/>
                </a:solidFill>
                <a:latin typeface="Arial"/>
              </a:rPr>
              <a:t> Virtual organisations – harmonise support across HPC/grids/clouds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519A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2B519A"/>
                </a:solidFill>
                <a:latin typeface="Arial"/>
              </a:rPr>
              <a:t>review policies and potentially some middleware developments needed</a:t>
            </a:r>
            <a:r>
              <a:rPr lang="en-GB" sz="2000" dirty="0" smtClean="0">
                <a:solidFill>
                  <a:srgbClr val="2B519A"/>
                </a:solidFill>
                <a:latin typeface="Arial"/>
              </a:rPr>
              <a:t/>
            </a:r>
            <a:br>
              <a:rPr lang="en-GB" sz="2000" dirty="0" smtClean="0">
                <a:solidFill>
                  <a:srgbClr val="2B519A"/>
                </a:solidFill>
                <a:latin typeface="Arial"/>
              </a:rPr>
            </a:br>
            <a:endParaRPr lang="en-US" sz="2000" dirty="0" smtClean="0">
              <a:solidFill>
                <a:srgbClr val="2B519A"/>
              </a:solidFill>
              <a:latin typeface="Arial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Security incident handling</a:t>
            </a:r>
          </a:p>
          <a:p>
            <a:pPr marL="457200" lvl="2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2B519A"/>
                </a:solidFill>
                <a:latin typeface="Arial"/>
              </a:rPr>
              <a:t>cooperating security incident response group </a:t>
            </a:r>
            <a:r>
              <a:rPr lang="en-US" sz="2000" dirty="0" smtClean="0">
                <a:solidFill>
                  <a:srgbClr val="2B519A"/>
                </a:solidFill>
                <a:latin typeface="Arial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</a:rPr>
            </a:br>
            <a:endParaRPr lang="en-US" sz="2000" dirty="0" smtClean="0">
              <a:solidFill>
                <a:srgbClr val="2B519A"/>
              </a:solidFill>
              <a:latin typeface="Arial"/>
            </a:endParaRPr>
          </a:p>
          <a:p>
            <a:pPr marL="0" lvl="1" algn="l"/>
            <a:endParaRPr lang="en-GB" sz="2000" dirty="0" smtClean="0">
              <a:solidFill>
                <a:srgbClr val="2B519A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27038"/>
            <a:ext cx="8077248" cy="61309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2B519A"/>
                </a:solidFill>
                <a:latin typeface="Arial"/>
              </a:rPr>
              <a:t>Harmonising</a:t>
            </a:r>
            <a:r>
              <a:rPr lang="en-US" b="1" dirty="0" smtClean="0">
                <a:solidFill>
                  <a:srgbClr val="2B519A"/>
                </a:solidFill>
                <a:latin typeface="Arial"/>
              </a:rPr>
              <a:t> existing services (2/3):</a:t>
            </a:r>
          </a:p>
          <a:p>
            <a:pPr algn="l"/>
            <a:endParaRPr lang="en-US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Persistent storage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work with middleware &amp; data mgmt providers so PIDs are supported </a:t>
            </a:r>
          </a:p>
          <a:p>
            <a:pPr algn="l"/>
            <a:endParaRPr lang="en-GB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User support (e.g. interoperating problem handling procedures)</a:t>
            </a:r>
            <a:br>
              <a:rPr lang="en-US" sz="2000" dirty="0" smtClean="0">
                <a:solidFill>
                  <a:srgbClr val="2B519A"/>
                </a:solidFill>
                <a:latin typeface="Arial"/>
              </a:rPr>
            </a:br>
            <a:endParaRPr lang="en-US" sz="2000" dirty="0" smtClean="0">
              <a:solidFill>
                <a:srgbClr val="2B519A"/>
              </a:solidFill>
              <a:latin typeface="Arial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Training &amp; consultancy (contribute to </a:t>
            </a:r>
            <a:r>
              <a:rPr lang="en-US" sz="2000" dirty="0" err="1" smtClean="0">
                <a:solidFill>
                  <a:srgbClr val="2B519A"/>
                </a:solidFill>
                <a:latin typeface="Arial"/>
              </a:rPr>
              <a:t>customised</a:t>
            </a: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training events/material </a:t>
            </a:r>
            <a:r>
              <a:rPr lang="en-US" sz="2000" dirty="0" err="1" smtClean="0">
                <a:solidFill>
                  <a:srgbClr val="2B519A"/>
                </a:solidFill>
                <a:latin typeface="Arial"/>
              </a:rPr>
              <a:t>organised</a:t>
            </a: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by ESFRI projects)</a:t>
            </a:r>
            <a:br>
              <a:rPr lang="en-US" sz="2000" dirty="0" smtClean="0">
                <a:solidFill>
                  <a:srgbClr val="2B519A"/>
                </a:solidFill>
                <a:latin typeface="Arial"/>
              </a:rPr>
            </a:br>
            <a:endParaRPr lang="en-GB" sz="2000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Standards – offer web service interfaces for all relevant  e-infrastructure services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2B519A"/>
                </a:solidFill>
                <a:latin typeface="Arial"/>
              </a:rPr>
              <a:t>will require some developments </a:t>
            </a:r>
            <a:r>
              <a:rPr lang="en-US" sz="2000" dirty="0" smtClean="0">
                <a:solidFill>
                  <a:srgbClr val="2B519A"/>
                </a:solidFill>
                <a:latin typeface="Arial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</a:rPr>
            </a:br>
            <a:endParaRPr lang="en-GB" sz="2000" dirty="0" smtClean="0">
              <a:solidFill>
                <a:srgbClr val="2B519A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27038"/>
            <a:ext cx="8077248" cy="61309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2B519A"/>
                </a:solidFill>
                <a:latin typeface="Arial"/>
              </a:rPr>
              <a:t>Harmonising</a:t>
            </a:r>
            <a:r>
              <a:rPr lang="en-US" b="1" dirty="0" smtClean="0">
                <a:solidFill>
                  <a:srgbClr val="2B519A"/>
                </a:solidFill>
                <a:latin typeface="Arial"/>
              </a:rPr>
              <a:t> existing services (3/3):</a:t>
            </a:r>
          </a:p>
          <a:p>
            <a:pPr algn="l"/>
            <a:endParaRPr lang="en-GB" sz="2000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519A"/>
                </a:solidFill>
                <a:latin typeface="Arial"/>
              </a:rPr>
              <a:t> Workflows – support of access to HPC/grid/network resources (compute &amp; data) by a variety of workflow engines</a:t>
            </a:r>
            <a:br>
              <a:rPr lang="en-GB" sz="2000" dirty="0" smtClean="0">
                <a:solidFill>
                  <a:srgbClr val="2B519A"/>
                </a:solidFill>
                <a:latin typeface="Arial"/>
              </a:rPr>
            </a:br>
            <a:endParaRPr lang="en-GB" sz="2000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Global scope – beyond Europe: leverage existing EEF connections and contacts with sister e-infrastructures around the world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cloud / volunteer computing integration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rely on developments by 3</a:t>
            </a:r>
            <a:r>
              <a:rPr lang="en-US" sz="2000" baseline="30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rd</a:t>
            </a: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party projects (</a:t>
            </a:r>
            <a:r>
              <a:rPr lang="en-US" sz="2000" dirty="0" err="1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StratusLab</a:t>
            </a: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, EDGI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727038"/>
            <a:ext cx="7862966" cy="563092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solidFill>
                  <a:srgbClr val="2B519A"/>
                </a:solidFill>
                <a:latin typeface="Arial"/>
              </a:rPr>
              <a:t>Data Management</a:t>
            </a:r>
          </a:p>
          <a:p>
            <a:pPr algn="l"/>
            <a:endParaRPr lang="en-GB" sz="1800" dirty="0" smtClean="0">
              <a:solidFill>
                <a:srgbClr val="2B519A"/>
              </a:solidFill>
              <a:latin typeface="Arial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All ESFRI projects identified data management as a requirement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Large variation in the interpretation of what data management implies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data transfer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data sets (from simple/small files to databases)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sz="1800" dirty="0" err="1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ontologies</a:t>
            </a: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for categorization and structuring of data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metadata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range of data related standards referenced</a:t>
            </a:r>
            <a:b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EEF has an “empty seat” reserved for European data services provider(s)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GRDI2020 identified 12+ existing data related EC projects</a:t>
            </a: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endParaRPr lang="en-US" sz="14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It is assumed that the European data services provider(s) would address advanced data management requirements and existing EEF members would ensure such services can exist and be supported in the European context</a:t>
            </a:r>
          </a:p>
          <a:p>
            <a:pPr algn="l"/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1476375" y="2060575"/>
            <a:ext cx="7127875" cy="351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09563" indent="-309563" algn="l" eaLnBrk="1" hangingPunct="1">
              <a:lnSpc>
                <a:spcPct val="90000"/>
              </a:lnSpc>
              <a:spcBef>
                <a:spcPts val="175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>
                <a:solidFill>
                  <a:srgbClr val="990033"/>
                </a:solidFill>
                <a:latin typeface="Georgia" pitchFamily="18" charset="0"/>
              </a:rPr>
              <a:t>	“Our vision is a scientific e-Infrastructure that supports seamless access, use, re-use and trust of data. In a sense, the physical and technical infrastructure becomes invisible and the data themselves become the infrastructure – a valuable asset, on which science, technology, the economy and society can advance.”</a:t>
            </a:r>
          </a:p>
          <a:p>
            <a:pPr lvl="1" algn="l" eaLnBrk="1" hangingPunct="1">
              <a:lnSpc>
                <a:spcPct val="90000"/>
              </a:lnSpc>
              <a:spcBef>
                <a:spcPts val="60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>
                <a:solidFill>
                  <a:srgbClr val="990033"/>
                </a:solidFill>
                <a:latin typeface="Georgia" pitchFamily="18" charset="0"/>
              </a:rPr>
              <a:t>	</a:t>
            </a:r>
          </a:p>
          <a:p>
            <a:pPr lvl="1" algn="l" eaLnBrk="1" hangingPunct="1">
              <a:lnSpc>
                <a:spcPct val="90000"/>
              </a:lnSpc>
              <a:spcBef>
                <a:spcPts val="60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1600" i="1">
                <a:solidFill>
                  <a:srgbClr val="990033"/>
                </a:solidFill>
                <a:latin typeface="Georgia" pitchFamily="18" charset="0"/>
              </a:rPr>
              <a:t>High-Level Group on Scientific Data</a:t>
            </a:r>
            <a:endParaRPr lang="en-US" sz="1000" i="1">
              <a:solidFill>
                <a:srgbClr val="990033"/>
              </a:solidFill>
              <a:latin typeface="Georgia" pitchFamily="18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ts val="60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1400" i="1">
                <a:solidFill>
                  <a:srgbClr val="990033"/>
                </a:solidFill>
                <a:latin typeface="Georgia" pitchFamily="18" charset="0"/>
              </a:rPr>
              <a:t>“Riding the Wave: how Europe can gain from the raising tide of scientific data”</a:t>
            </a:r>
            <a:endParaRPr lang="en-GB" sz="2000" i="1">
              <a:solidFill>
                <a:srgbClr val="990033"/>
              </a:solidFill>
              <a:latin typeface="Georgia" pitchFamily="18" charset="0"/>
            </a:endParaRPr>
          </a:p>
          <a:p>
            <a:pPr marL="309563" indent="-309563" algn="l" eaLnBrk="1" hangingPunct="1">
              <a:lnSpc>
                <a:spcPct val="90000"/>
              </a:lnSpc>
              <a:spcBef>
                <a:spcPts val="175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GB" sz="3200">
              <a:solidFill>
                <a:srgbClr val="990033"/>
              </a:solidFill>
              <a:latin typeface="Georgia" pitchFamily="18" charset="0"/>
            </a:endParaRPr>
          </a:p>
          <a:p>
            <a:pPr marL="309563" indent="-309563" algn="l" eaLnBrk="1" hangingPunct="1">
              <a:lnSpc>
                <a:spcPct val="90000"/>
              </a:lnSpc>
              <a:spcBef>
                <a:spcPts val="175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>
                <a:solidFill>
                  <a:srgbClr val="990033"/>
                </a:solidFill>
                <a:latin typeface="Georgia" pitchFamily="18" charset="0"/>
              </a:rPr>
              <a:t>	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787400" y="490538"/>
            <a:ext cx="8115300" cy="115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1" hangingPunct="1">
              <a:buClr>
                <a:srgbClr val="A50021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A50021"/>
                </a:solidFill>
                <a:latin typeface="Georgia" pitchFamily="18" charset="0"/>
              </a:rPr>
              <a:t>vision 2030</a:t>
            </a:r>
          </a:p>
          <a:p>
            <a:pPr algn="r" eaLnBrk="1" hangingPunct="1">
              <a:buClr>
                <a:srgbClr val="A50021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A50021"/>
                </a:solidFill>
                <a:latin typeface="Georgia" pitchFamily="18" charset="0"/>
              </a:rPr>
              <a:t>high-level experts group on Scientific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562100"/>
            <a:ext cx="2095496" cy="755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Data generators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496" y="1562100"/>
            <a:ext cx="1727204" cy="755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Users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949450" y="4806950"/>
            <a:ext cx="3822700" cy="755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Common Data Services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2616200" y="2362200"/>
            <a:ext cx="622300" cy="2400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800000">
            <a:off x="4260850" y="2338410"/>
            <a:ext cx="622300" cy="24003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49450" y="3278872"/>
            <a:ext cx="3822700" cy="755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Community Support Services</a:t>
            </a:r>
            <a:endParaRPr lang="en-GB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90053" y="1162050"/>
            <a:ext cx="889000" cy="4711700"/>
          </a:xfrm>
          <a:prstGeom prst="roundRect">
            <a:avLst/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Data Curation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127750" y="1214422"/>
            <a:ext cx="2752394" cy="1357322"/>
          </a:xfrm>
          <a:prstGeom prst="wedgeRectCallout">
            <a:avLst>
              <a:gd name="adj1" fmla="val -73168"/>
              <a:gd name="adj2" fmla="val -1425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User functionalities, data capture &amp; transfer, virtual research environments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172200" y="3000372"/>
            <a:ext cx="2707944" cy="1285884"/>
          </a:xfrm>
          <a:prstGeom prst="wedgeRectCallout">
            <a:avLst>
              <a:gd name="adj1" fmla="val -80873"/>
              <a:gd name="adj2" fmla="val -12493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Data discovery &amp; navigation</a:t>
            </a:r>
          </a:p>
          <a:p>
            <a:r>
              <a:rPr lang="en-GB" sz="1600" b="1" dirty="0" smtClean="0">
                <a:solidFill>
                  <a:schemeClr val="tx1"/>
                </a:solidFill>
              </a:rPr>
              <a:t>Workflow generation</a:t>
            </a:r>
          </a:p>
          <a:p>
            <a:r>
              <a:rPr lang="en-GB" sz="1600" b="1" dirty="0" smtClean="0">
                <a:solidFill>
                  <a:schemeClr val="tx1"/>
                </a:solidFill>
              </a:rPr>
              <a:t>Annotation, interpretability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215074" y="4572008"/>
            <a:ext cx="2667000" cy="1292244"/>
          </a:xfrm>
          <a:prstGeom prst="wedgeRectCallout">
            <a:avLst>
              <a:gd name="adj1" fmla="val -77075"/>
              <a:gd name="adj2" fmla="val -1425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Persistent storage</a:t>
            </a:r>
          </a:p>
          <a:p>
            <a:r>
              <a:rPr lang="en-GB" sz="1600" b="1" dirty="0" smtClean="0">
                <a:solidFill>
                  <a:schemeClr val="tx1"/>
                </a:solidFill>
              </a:rPr>
              <a:t>Identification, Authenticity, workflow execution, mining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589" y="1176322"/>
            <a:ext cx="889000" cy="4711700"/>
          </a:xfrm>
          <a:prstGeom prst="roundRect">
            <a:avLst/>
          </a:prstGeom>
          <a:solidFill>
            <a:srgbClr val="FF99CC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Trust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28700" y="0"/>
            <a:ext cx="8115300" cy="115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A50021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A50021"/>
                </a:solidFill>
                <a:latin typeface="Georgia" pitchFamily="18" charset="0"/>
              </a:rPr>
              <a:t>A collaborative Data Infrastructure – a framework for the future</a:t>
            </a:r>
            <a:endParaRPr lang="en-GB" sz="2800" b="1" dirty="0">
              <a:solidFill>
                <a:srgbClr val="A50021"/>
              </a:solidFill>
              <a:latin typeface="Georgia" pitchFamily="18" charset="0"/>
            </a:endParaRPr>
          </a:p>
          <a:p>
            <a:pPr algn="r">
              <a:buClr>
                <a:srgbClr val="A50021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A5002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by Felix </a:t>
            </a:r>
            <a:r>
              <a:rPr lang="en-GB" dirty="0" err="1" smtClean="0"/>
              <a:t>Lohmeirer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SUB </a:t>
            </a:r>
            <a:r>
              <a:rPr lang="en-GB" dirty="0" err="1" smtClean="0"/>
              <a:t>Göttingen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16FF-52D6-4366-86BE-54C9F172BB6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8640960" cy="635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16FF-52D6-4366-86BE-54C9F172BB6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1428926"/>
            <a:ext cx="6229350" cy="52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86639"/>
            <a:ext cx="4867275" cy="12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727038"/>
            <a:ext cx="7862966" cy="563092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solidFill>
                  <a:srgbClr val="2B519A"/>
                </a:solidFill>
                <a:latin typeface="Arial"/>
              </a:rPr>
              <a:t>Next Steps</a:t>
            </a:r>
          </a:p>
          <a:p>
            <a:pPr algn="l"/>
            <a:endParaRPr lang="en-US" sz="18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This is an iterative process –refine the analysis and planning taking into account feedback and additional input</a:t>
            </a:r>
          </a:p>
          <a:p>
            <a:pPr algn="l"/>
            <a:endParaRPr lang="en-US" sz="18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The actions required cannot </a:t>
            </a:r>
            <a:r>
              <a:rPr lang="en-US" sz="1800" b="1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all</a:t>
            </a: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be accommodated in the </a:t>
            </a:r>
            <a:r>
              <a:rPr lang="en-US" sz="1800" dirty="0" err="1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programme</a:t>
            </a: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of work and resources of the e-infrastructures (DEISA/PRACE, EGI-InSPIRE, GEANT)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A number of recently started projects may be able to contribute (EMI, </a:t>
            </a:r>
            <a:r>
              <a:rPr lang="en-US" sz="1800" dirty="0" err="1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StratusLab</a:t>
            </a: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, EDGI etc.)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Defining joint projects with ESFRI </a:t>
            </a:r>
            <a:r>
              <a:rPr lang="en-US" sz="180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and other projects</a:t>
            </a:r>
            <a:endParaRPr lang="en-US" sz="18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Must avoid scenario where each ESFRI project adopts a model which is unique and incompatible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Expect to see these joint projects included in proposals to be submitted to the EC (INFSO and RTD directorates) calls in November 2010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> Continue to use EEF as a single-point of initial contact for user communities making use of e-infrastructures</a:t>
            </a:r>
          </a:p>
          <a:p>
            <a:pPr algn="l"/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  <a:p>
            <a:pPr algn="l"/>
            <a: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rgbClr val="2B519A"/>
                </a:solidFill>
                <a:latin typeface="Arial"/>
                <a:ea typeface="ＭＳ Ｐゴシック" pitchFamily="34" charset="-128"/>
              </a:rPr>
            </a:br>
            <a:endParaRPr lang="en-US" sz="2000" dirty="0" smtClean="0">
              <a:solidFill>
                <a:srgbClr val="2B519A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32EF-3D20-4D6D-AF93-38B7A4FE801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16FF-52D6-4366-86BE-54C9F172BB6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Bob Jones - June  2010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91624" cy="688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Bob Jones - June  2010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09469" y="6596390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GB" sz="1100" dirty="0" smtClean="0">
                <a:solidFill>
                  <a:srgbClr val="333399"/>
                </a:solidFill>
                <a:latin typeface="Arial" charset="0"/>
              </a:rPr>
              <a:t>slide by Thomas Eickermann </a:t>
            </a:r>
            <a:endParaRPr lang="en-GB" sz="11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648200"/>
            <a:ext cx="54102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290818" name="Picture 2" descr="536_jugene_pm_11_07_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8200" y="4572000"/>
            <a:ext cx="3093832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European Grid Infrastructure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pPr eaLnBrk="1" hangingPunct="1"/>
            <a:r>
              <a:rPr lang="en-GB" smtClean="0"/>
              <a:t>European Data Grid (EDG)</a:t>
            </a:r>
          </a:p>
          <a:p>
            <a:pPr lvl="1" eaLnBrk="1" hangingPunct="1"/>
            <a:r>
              <a:rPr lang="en-GB" smtClean="0"/>
              <a:t>Explore concepts in a testbed</a:t>
            </a:r>
          </a:p>
          <a:p>
            <a:pPr eaLnBrk="1" hangingPunct="1"/>
            <a:r>
              <a:rPr lang="en-GB" smtClean="0"/>
              <a:t>Enabling Grid for E-sciencE (EGEE)</a:t>
            </a:r>
          </a:p>
          <a:p>
            <a:pPr lvl="1" eaLnBrk="1" hangingPunct="1"/>
            <a:r>
              <a:rPr lang="en-GB" smtClean="0"/>
              <a:t>Moving from prototype to production</a:t>
            </a:r>
          </a:p>
          <a:p>
            <a:pPr eaLnBrk="1" hangingPunct="1"/>
            <a:r>
              <a:rPr lang="en-GB" smtClean="0"/>
              <a:t>European Grid Infrastructure (EGI)</a:t>
            </a:r>
          </a:p>
          <a:p>
            <a:pPr lvl="1" eaLnBrk="1" hangingPunct="1"/>
            <a:r>
              <a:rPr lang="en-GB" smtClean="0"/>
              <a:t>Routine usage of a sustainable e-infrastructure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31123-F156-4138-AE46-FE031EAA7C57}" type="slidenum">
              <a:rPr lang="en-GB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94" b="9723"/>
          <a:stretch>
            <a:fillRect/>
          </a:stretch>
        </p:blipFill>
        <p:spPr bwMode="auto">
          <a:xfrm>
            <a:off x="61913" y="4149725"/>
            <a:ext cx="89027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095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876336" y="115888"/>
            <a:ext cx="7344816" cy="865187"/>
          </a:xfrm>
        </p:spPr>
        <p:txBody>
          <a:bodyPr/>
          <a:lstStyle/>
          <a:p>
            <a:r>
              <a:rPr lang="en-GB" sz="4000" dirty="0" smtClean="0"/>
              <a:t>European Grid Infrastructure</a:t>
            </a: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80998" y="1981205"/>
            <a:ext cx="2848786" cy="39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45687" rIns="91370" bIns="45687">
            <a:spAutoFit/>
          </a:bodyPr>
          <a:lstStyle/>
          <a:p>
            <a:pPr marL="456867" lvl="1" algn="l" eaLnBrk="1" hangingPunct="1"/>
            <a:r>
              <a:rPr lang="en-US" sz="1800" b="1" dirty="0">
                <a:solidFill>
                  <a:prstClr val="white"/>
                </a:solidFill>
                <a:latin typeface="Arial" charset="0"/>
              </a:rPr>
              <a:t>Archeology</a:t>
            </a:r>
          </a:p>
          <a:p>
            <a:pPr marL="456867" lvl="1" algn="l" eaLnBrk="1" hangingPunct="1"/>
            <a:r>
              <a:rPr lang="en-US" sz="1800" b="1" dirty="0">
                <a:solidFill>
                  <a:prstClr val="white"/>
                </a:solidFill>
                <a:latin typeface="Arial" charset="0"/>
              </a:rPr>
              <a:t>Astronomy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Astrophysics</a:t>
            </a:r>
          </a:p>
          <a:p>
            <a:pPr marL="456867" lvl="1" algn="l" eaLnBrk="1" hangingPunct="1"/>
            <a:r>
              <a:rPr lang="en-US" sz="1800" b="1" dirty="0">
                <a:solidFill>
                  <a:prstClr val="white"/>
                </a:solidFill>
                <a:latin typeface="Arial" charset="0"/>
              </a:rPr>
              <a:t>Civil Protection</a:t>
            </a:r>
            <a:endParaRPr lang="en-GB" sz="1800" b="1" dirty="0">
              <a:solidFill>
                <a:prstClr val="white"/>
              </a:solidFill>
              <a:latin typeface="Arial" charset="0"/>
            </a:endParaRP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Comp. Chemistry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Earth Sciences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Finance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Fusion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Geophysics</a:t>
            </a:r>
          </a:p>
          <a:p>
            <a:pPr marL="456867" lvl="1" algn="l" eaLnBrk="1" hangingPunct="1"/>
            <a:r>
              <a:rPr lang="en-US" sz="1800" b="1" dirty="0">
                <a:solidFill>
                  <a:prstClr val="white"/>
                </a:solidFill>
                <a:latin typeface="Arial" charset="0"/>
              </a:rPr>
              <a:t>High Energy Physics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Life Sciences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Multimedia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Material Sciences</a:t>
            </a:r>
          </a:p>
          <a:p>
            <a:pPr marL="456867" lvl="1" algn="l" eaLnBrk="1" hangingPunct="1"/>
            <a:r>
              <a:rPr lang="en-GB" sz="1800" b="1" dirty="0">
                <a:solidFill>
                  <a:prstClr val="white"/>
                </a:solidFill>
                <a:latin typeface="Arial" charset="0"/>
              </a:rPr>
              <a:t>…</a:t>
            </a:r>
            <a:endParaRPr lang="en-US" sz="18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62845" y="3933056"/>
            <a:ext cx="3723955" cy="147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l" eaLnBrk="1" hangingPunct="1"/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&gt;315 sites in 52 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countries</a:t>
            </a:r>
          </a:p>
          <a:p>
            <a:pPr algn="l" eaLnBrk="1" hangingPunct="1"/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&gt;240,000 CPU cores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  <a:p>
            <a:pPr algn="l" eaLnBrk="1" hangingPunct="1"/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&gt;40 </a:t>
            </a:r>
            <a:r>
              <a:rPr lang="en-US" sz="1800" b="1" dirty="0" err="1" smtClean="0">
                <a:solidFill>
                  <a:srgbClr val="FFFFFF"/>
                </a:solidFill>
                <a:latin typeface="Arial" charset="0"/>
              </a:rPr>
              <a:t>PetaBytes</a:t>
            </a:r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 disk, &gt;61 PB tape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  <a:p>
            <a:pPr algn="l" eaLnBrk="1" hangingPunct="1"/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&gt;</a:t>
            </a:r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10,000 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users</a:t>
            </a:r>
          </a:p>
          <a:p>
            <a:pPr algn="l" eaLnBrk="1" hangingPunct="1"/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&gt;15 million jobs/month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07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Slide Number Placeholder 2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53F09D-AD1C-4218-96EB-97A55D10BA1D}" type="slidenum">
              <a:rPr lang="en-GB" sz="1200" b="1">
                <a:solidFill>
                  <a:srgbClr val="2B519A"/>
                </a:solidFill>
                <a:latin typeface="Arial" charset="0"/>
                <a:cs typeface="Arial" charset="0"/>
              </a:rPr>
              <a:pPr algn="r"/>
              <a:t>9</a:t>
            </a:fld>
            <a:endParaRPr lang="en-GB" sz="1200" b="1">
              <a:solidFill>
                <a:srgbClr val="2B519A"/>
              </a:solidFill>
              <a:latin typeface="Arial" charset="0"/>
              <a:cs typeface="Arial" charset="0"/>
            </a:endParaRPr>
          </a:p>
        </p:txBody>
      </p:sp>
      <p:sp>
        <p:nvSpPr>
          <p:cNvPr id="354314" name="AutoShape 10" descr="The Museum of Modern Art Stockholm"/>
          <p:cNvSpPr>
            <a:spLocks noChangeAspect="1" noChangeArrowheads="1"/>
          </p:cNvSpPr>
          <p:nvPr/>
        </p:nvSpPr>
        <p:spPr bwMode="auto">
          <a:xfrm>
            <a:off x="2362200" y="49657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endParaRPr lang="en-GB">
              <a:solidFill>
                <a:srgbClr val="2B519A"/>
              </a:solidFill>
              <a:cs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58C9F-B686-47FA-9BD6-5DB279C4BC8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1407" y="714375"/>
            <a:ext cx="8072494" cy="542925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r>
              <a:rPr lang="en-GB" sz="1800" b="1" kern="0" dirty="0" smtClean="0">
                <a:solidFill>
                  <a:srgbClr val="2B519A"/>
                </a:solidFill>
                <a:latin typeface="Arial"/>
              </a:rPr>
              <a:t>Forum for the discussion of principles and practices to create synergies for distributed e-Infrastructures</a:t>
            </a: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r>
              <a:rPr lang="en-GB" sz="1800" b="1" kern="0" dirty="0" smtClean="0">
                <a:solidFill>
                  <a:srgbClr val="2B519A"/>
                </a:solidFill>
                <a:latin typeface="Arial"/>
              </a:rPr>
              <a:t>Goal: </a:t>
            </a:r>
            <a:r>
              <a:rPr lang="en-GB" sz="1800" kern="0" dirty="0" smtClean="0">
                <a:solidFill>
                  <a:srgbClr val="2B519A"/>
                </a:solidFill>
                <a:latin typeface="Arial"/>
              </a:rPr>
              <a:t>seamless interoperation of leading e-Infrastructures serving the European Research Area</a:t>
            </a: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r>
              <a:rPr lang="en-US" sz="1800" b="1" kern="0" dirty="0" smtClean="0">
                <a:solidFill>
                  <a:srgbClr val="2B519A"/>
                </a:solidFill>
                <a:latin typeface="Arial"/>
              </a:rPr>
              <a:t>Focus: </a:t>
            </a:r>
            <a:r>
              <a:rPr lang="en-GB" sz="1800" kern="0" dirty="0" smtClean="0">
                <a:solidFill>
                  <a:srgbClr val="2B519A"/>
                </a:solidFill>
                <a:latin typeface="Arial"/>
              </a:rPr>
              <a:t>needs of the user communities that require services which can only be achieved by collaborating e-Infrastructures</a:t>
            </a: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r>
              <a:rPr lang="en-US" sz="1800" b="1" kern="0" dirty="0" smtClean="0">
                <a:solidFill>
                  <a:srgbClr val="2B519A"/>
                </a:solidFill>
                <a:latin typeface="Arial"/>
              </a:rPr>
              <a:t>Current membership:</a:t>
            </a:r>
          </a:p>
          <a:p>
            <a:pPr marL="742950" lvl="1" indent="-285750" algn="l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  <a:defRPr/>
            </a:pPr>
            <a:r>
              <a:rPr lang="en-GB" sz="1800" kern="0" dirty="0" smtClean="0">
                <a:solidFill>
                  <a:srgbClr val="00338F"/>
                </a:solidFill>
                <a:latin typeface="Arial"/>
              </a:rPr>
              <a:t>EGI</a:t>
            </a:r>
          </a:p>
          <a:p>
            <a:pPr marL="742950" lvl="1" indent="-285750" algn="l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  <a:defRPr/>
            </a:pPr>
            <a:r>
              <a:rPr lang="en-GB" sz="1800" kern="0" dirty="0" smtClean="0">
                <a:solidFill>
                  <a:srgbClr val="00338F"/>
                </a:solidFill>
                <a:latin typeface="Arial"/>
              </a:rPr>
              <a:t>DEISA &amp; PRACE</a:t>
            </a:r>
          </a:p>
          <a:p>
            <a:pPr marL="742950" lvl="1" indent="-285750" algn="l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  <a:defRPr/>
            </a:pPr>
            <a:r>
              <a:rPr lang="en-GB" sz="1800" kern="0" dirty="0" err="1" smtClean="0">
                <a:solidFill>
                  <a:srgbClr val="00338F"/>
                </a:solidFill>
                <a:latin typeface="Arial"/>
              </a:rPr>
              <a:t>Terena</a:t>
            </a:r>
            <a:r>
              <a:rPr lang="en-GB" sz="1800" kern="0" dirty="0" smtClean="0">
                <a:solidFill>
                  <a:srgbClr val="00338F"/>
                </a:solidFill>
                <a:latin typeface="Arial"/>
              </a:rPr>
              <a:t> &amp; GEANT</a:t>
            </a:r>
          </a:p>
          <a:p>
            <a:pPr marL="742950" lvl="1" indent="-285750" algn="l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  <a:defRPr/>
            </a:pPr>
            <a:r>
              <a:rPr lang="en-GB" sz="1800" kern="0" dirty="0" smtClean="0">
                <a:solidFill>
                  <a:srgbClr val="00338F"/>
                </a:solidFill>
                <a:latin typeface="Arial"/>
              </a:rPr>
              <a:t>The forum recognises the importance of data access and management and is seeking to add a member specialising in service provision in this area for multiple research communities</a:t>
            </a:r>
            <a:endParaRPr lang="en-US" sz="1800" kern="0" dirty="0" smtClean="0">
              <a:solidFill>
                <a:srgbClr val="00338F"/>
              </a:solidFill>
              <a:latin typeface="Arial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r>
              <a:rPr lang="en-GB" sz="1800" b="1" kern="0" dirty="0" smtClean="0">
                <a:solidFill>
                  <a:srgbClr val="2B519A"/>
                </a:solidFill>
                <a:latin typeface="Arial"/>
              </a:rPr>
              <a:t>Offers </a:t>
            </a:r>
            <a:r>
              <a:rPr lang="en-GB" sz="1800" kern="0" dirty="0" smtClean="0">
                <a:solidFill>
                  <a:srgbClr val="2B519A"/>
                </a:solidFill>
                <a:latin typeface="Arial"/>
              </a:rPr>
              <a:t>a way of interacting as a whole with user communities of a multi-national nature that are interested in making use of the e-Infrastructures</a:t>
            </a: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defRPr/>
            </a:pPr>
            <a:r>
              <a:rPr lang="en-US" sz="1800" kern="0" dirty="0" smtClean="0">
                <a:solidFill>
                  <a:srgbClr val="2B519A"/>
                </a:solidFill>
                <a:latin typeface="Arial"/>
                <a:hlinkClick r:id="rId3"/>
              </a:rPr>
              <a:t>http://www.einfrastructure-forum.eu/</a:t>
            </a:r>
            <a:endParaRPr lang="en-GB" sz="1800" kern="0" dirty="0" smtClean="0">
              <a:solidFill>
                <a:srgbClr val="2B519A"/>
              </a:solidFill>
              <a:latin typeface="Arial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defRPr/>
            </a:pPr>
            <a:endParaRPr lang="en-GB" sz="2000" kern="0" dirty="0">
              <a:solidFill>
                <a:srgbClr val="2B519A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5DAD41"/>
      </a:accent1>
      <a:accent2>
        <a:srgbClr val="176D89"/>
      </a:accent2>
      <a:accent3>
        <a:srgbClr val="FFFFFF"/>
      </a:accent3>
      <a:accent4>
        <a:srgbClr val="000000"/>
      </a:accent4>
      <a:accent5>
        <a:srgbClr val="B6D3B0"/>
      </a:accent5>
      <a:accent6>
        <a:srgbClr val="14627C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4_EGEE_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GEE_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1519</Words>
  <Application>Microsoft Office PowerPoint</Application>
  <PresentationFormat>On-screen Show (4:3)</PresentationFormat>
  <Paragraphs>347</Paragraphs>
  <Slides>30</Slides>
  <Notes>30</Notes>
  <HiddenSlides>7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14_EGEE_template</vt:lpstr>
      <vt:lpstr>4_EGEE_template</vt:lpstr>
      <vt:lpstr>1_Office Theme</vt:lpstr>
      <vt:lpstr>2_Default Design</vt:lpstr>
      <vt:lpstr>3_EGEE_template</vt:lpstr>
      <vt:lpstr>4_HEUG_Down_Under_2008_V2</vt:lpstr>
      <vt:lpstr>EG-InSPIRE</vt:lpstr>
      <vt:lpstr>stratuslab-presentation-template-v3</vt:lpstr>
      <vt:lpstr>15_EGEE_template</vt:lpstr>
      <vt:lpstr>16_EGEE_template</vt:lpstr>
      <vt:lpstr>Blank Presentation</vt:lpstr>
      <vt:lpstr>Office Theme</vt:lpstr>
      <vt:lpstr>Tema di Office</vt:lpstr>
      <vt:lpstr>2_Thème Office</vt:lpstr>
      <vt:lpstr>Photo Editor-Foto</vt:lpstr>
      <vt:lpstr>Slide 1</vt:lpstr>
      <vt:lpstr>Slide 2</vt:lpstr>
      <vt:lpstr>Slide 3</vt:lpstr>
      <vt:lpstr>Slide 4</vt:lpstr>
      <vt:lpstr>Slide 5</vt:lpstr>
      <vt:lpstr>Slide 6</vt:lpstr>
      <vt:lpstr>European Grid Infrastructure</vt:lpstr>
      <vt:lpstr>European Grid Infrastructure</vt:lpstr>
      <vt:lpstr>Slide 9</vt:lpstr>
      <vt:lpstr>Slide 10</vt:lpstr>
      <vt:lpstr>Slide 11</vt:lpstr>
      <vt:lpstr>Questionnaire to Communities  </vt:lpstr>
      <vt:lpstr>CLARIN (1/2)</vt:lpstr>
      <vt:lpstr>CLARIN (2/2)</vt:lpstr>
      <vt:lpstr>Data Management</vt:lpstr>
      <vt:lpstr> Requirements</vt:lpstr>
      <vt:lpstr>Grids, clouds, supercomputers, etc.</vt:lpstr>
      <vt:lpstr>Grid Services Over Cloud Resources</vt:lpstr>
      <vt:lpstr>Clouds - Questions to keep in mind</vt:lpstr>
      <vt:lpstr>The Ecosystem of “Inter-Cloud” Trust Management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delloch</dc:creator>
  <cp:lastModifiedBy>MilenaP</cp:lastModifiedBy>
  <cp:revision>196</cp:revision>
  <cp:lastPrinted>2003-03-26T14:52:49Z</cp:lastPrinted>
  <dcterms:created xsi:type="dcterms:W3CDTF">2002-10-30T14:57:19Z</dcterms:created>
  <dcterms:modified xsi:type="dcterms:W3CDTF">2010-10-28T11:45:10Z</dcterms:modified>
</cp:coreProperties>
</file>